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78"/>
  </p:notesMasterIdLst>
  <p:sldIdLst>
    <p:sldId id="444" r:id="rId2"/>
    <p:sldId id="457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6" r:id="rId12"/>
    <p:sldId id="508" r:id="rId13"/>
    <p:sldId id="407" r:id="rId14"/>
    <p:sldId id="408" r:id="rId15"/>
    <p:sldId id="409" r:id="rId16"/>
    <p:sldId id="406" r:id="rId17"/>
    <p:sldId id="405" r:id="rId18"/>
    <p:sldId id="402" r:id="rId19"/>
    <p:sldId id="403" r:id="rId20"/>
    <p:sldId id="1288" r:id="rId21"/>
    <p:sldId id="410" r:id="rId22"/>
    <p:sldId id="513" r:id="rId23"/>
    <p:sldId id="412" r:id="rId24"/>
    <p:sldId id="510" r:id="rId25"/>
    <p:sldId id="459" r:id="rId26"/>
    <p:sldId id="419" r:id="rId27"/>
    <p:sldId id="509" r:id="rId28"/>
    <p:sldId id="420" r:id="rId29"/>
    <p:sldId id="417" r:id="rId30"/>
    <p:sldId id="1289" r:id="rId31"/>
    <p:sldId id="1290" r:id="rId32"/>
    <p:sldId id="671" r:id="rId33"/>
    <p:sldId id="672" r:id="rId34"/>
    <p:sldId id="1291" r:id="rId35"/>
    <p:sldId id="1292" r:id="rId36"/>
    <p:sldId id="421" r:id="rId37"/>
    <p:sldId id="384" r:id="rId38"/>
    <p:sldId id="385" r:id="rId39"/>
    <p:sldId id="386" r:id="rId40"/>
    <p:sldId id="388" r:id="rId41"/>
    <p:sldId id="423" r:id="rId42"/>
    <p:sldId id="511" r:id="rId43"/>
    <p:sldId id="389" r:id="rId44"/>
    <p:sldId id="390" r:id="rId45"/>
    <p:sldId id="391" r:id="rId46"/>
    <p:sldId id="460" r:id="rId47"/>
    <p:sldId id="495" r:id="rId48"/>
    <p:sldId id="461" r:id="rId49"/>
    <p:sldId id="396" r:id="rId50"/>
    <p:sldId id="462" r:id="rId51"/>
    <p:sldId id="464" r:id="rId52"/>
    <p:sldId id="465" r:id="rId53"/>
    <p:sldId id="503" r:id="rId54"/>
    <p:sldId id="1293" r:id="rId55"/>
    <p:sldId id="1294" r:id="rId56"/>
    <p:sldId id="1295" r:id="rId57"/>
    <p:sldId id="467" r:id="rId58"/>
    <p:sldId id="493" r:id="rId59"/>
    <p:sldId id="494" r:id="rId60"/>
    <p:sldId id="496" r:id="rId61"/>
    <p:sldId id="497" r:id="rId62"/>
    <p:sldId id="498" r:id="rId63"/>
    <p:sldId id="441" r:id="rId64"/>
    <p:sldId id="512" r:id="rId65"/>
    <p:sldId id="471" r:id="rId66"/>
    <p:sldId id="472" r:id="rId67"/>
    <p:sldId id="1296" r:id="rId68"/>
    <p:sldId id="1297" r:id="rId69"/>
    <p:sldId id="1299" r:id="rId70"/>
    <p:sldId id="477" r:id="rId71"/>
    <p:sldId id="488" r:id="rId72"/>
    <p:sldId id="483" r:id="rId73"/>
    <p:sldId id="504" r:id="rId74"/>
    <p:sldId id="505" r:id="rId75"/>
    <p:sldId id="1300" r:id="rId76"/>
    <p:sldId id="486" r:id="rId77"/>
  </p:sldIdLst>
  <p:sldSz cx="9144000" cy="6858000" type="screen4x3"/>
  <p:notesSz cx="6858000" cy="9144000"/>
  <p:defaultTextStyle>
    <a:defPPr>
      <a:defRPr lang="en-US"/>
    </a:defPPr>
    <a:lvl1pPr marL="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7C2DF-8947-C74C-ACEC-E12E34F826B5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D81AD-D542-414D-84E9-99CB62A7B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Q: How many possible IP addresses are there?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61E403-3691-0A4E-97B5-CE61FF1AA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E4BC9B-E5E2-3A4E-9E17-D11DCEF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485CA-D0E9-6D40-BFD1-8489ACEADA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D60D8B-7A19-AF48-9DC9-B5F7348544E8}"/>
              </a:ext>
            </a:extLst>
          </p:cNvPr>
          <p:cNvSpPr txBox="1">
            <a:spLocks/>
          </p:cNvSpPr>
          <p:nvPr userDrawn="1"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4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FE759-3996-674B-9ED3-1EF13BB47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F5EE6-563C-FF4A-B23E-185BEDDC809B}"/>
              </a:ext>
            </a:extLst>
          </p:cNvPr>
          <p:cNvSpPr txBox="1">
            <a:spLocks/>
          </p:cNvSpPr>
          <p:nvPr userDrawn="1"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21957-6119-8C40-8229-681E72DF2301}"/>
              </a:ext>
            </a:extLst>
          </p:cNvPr>
          <p:cNvSpPr txBox="1">
            <a:spLocks/>
          </p:cNvSpPr>
          <p:nvPr userDrawn="1"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55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734C3A-3EA8-964D-B322-138A53F0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58" r:id="rId4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scikit-learn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apidminer.com/" TargetMode="External"/><Relationship Id="rId5" Type="http://schemas.openxmlformats.org/officeDocument/2006/relationships/hyperlink" Target="https://www.knime.org/" TargetMode="External"/><Relationship Id="rId4" Type="http://schemas.openxmlformats.org/officeDocument/2006/relationships/hyperlink" Target="http://prtools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hyperlink" Target="http://www.jasondavies.com/bloomfilte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s.bris.ac.uk/~flach/mlbook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tibs/ElemStatLearn/" TargetMode="External"/><Relationship Id="rId2" Type="http://schemas.openxmlformats.org/officeDocument/2006/relationships/hyperlink" Target="http://statweb.stanford.edu/~tibs/ElemStatLearn/downloa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ehd.ces.census.gov/data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sciencedirect.com/science/book/9780123814791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book/9780123748560" TargetMode="External"/><Relationship Id="rId2" Type="http://schemas.openxmlformats.org/officeDocument/2006/relationships/hyperlink" Target="http://www.cs.waikato.ac.nz/ml/weka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nfolab.stanford.edu/~ullman/mmds/book.pdf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2F82-82A9-1E4E-ADE6-9E6C759C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D7596-BE9B-B345-A100-A6456C781214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667000" y="1851025"/>
            <a:ext cx="6477000" cy="1828800"/>
          </a:xfrm>
        </p:spPr>
        <p:txBody>
          <a:bodyPr/>
          <a:lstStyle/>
          <a:p>
            <a:r>
              <a:rPr lang="en-US" dirty="0"/>
              <a:t>Cyber Data Analytics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CS4035 - 2020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438400" y="4775200"/>
            <a:ext cx="6705600" cy="1825625"/>
          </a:xfrm>
        </p:spPr>
        <p:txBody>
          <a:bodyPr>
            <a:normAutofit/>
          </a:bodyPr>
          <a:lstStyle/>
          <a:p>
            <a:r>
              <a:rPr lang="en-US" dirty="0"/>
              <a:t>Sicco Verwer</a:t>
            </a:r>
          </a:p>
          <a:p>
            <a:r>
              <a:rPr lang="en-US" dirty="0"/>
              <a:t>Christian </a:t>
            </a:r>
            <a:r>
              <a:rPr lang="en-US" dirty="0" err="1"/>
              <a:t>Hammerschmidt</a:t>
            </a:r>
            <a:endParaRPr lang="en-US" dirty="0"/>
          </a:p>
          <a:p>
            <a:r>
              <a:rPr lang="en-US" dirty="0"/>
              <a:t>Priya Sarkar</a:t>
            </a:r>
          </a:p>
        </p:txBody>
      </p:sp>
    </p:spTree>
    <p:extLst>
      <p:ext uri="{BB962C8B-B14F-4D97-AF65-F5344CB8AC3E}">
        <p14:creationId xmlns:p14="http://schemas.microsoft.com/office/powerpoint/2010/main" val="46795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--- for the labs we use </a:t>
            </a:r>
            <a:r>
              <a:rPr lang="en-US" dirty="0" err="1"/>
              <a:t>Scikitlearn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Scikitlearn</a:t>
            </a:r>
            <a:r>
              <a:rPr lang="en-US" dirty="0"/>
              <a:t> – Python (we will mostly use this)</a:t>
            </a:r>
          </a:p>
          <a:p>
            <a:pPr lvl="1"/>
            <a:r>
              <a:rPr lang="en-US" dirty="0">
                <a:hlinkClick r:id="rId2"/>
              </a:rPr>
              <a:t>http://scikit-learn.org/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 – (e1071 package!, </a:t>
            </a:r>
            <a:r>
              <a:rPr lang="en-US" dirty="0" err="1"/>
              <a:t>svmlib</a:t>
            </a:r>
            <a:r>
              <a:rPr lang="en-US" dirty="0"/>
              <a:t>!)</a:t>
            </a:r>
          </a:p>
          <a:p>
            <a:pPr lvl="1"/>
            <a:r>
              <a:rPr lang="en-US" dirty="0">
                <a:hlinkClick r:id="rId3"/>
              </a:rPr>
              <a:t>https://www.r-project.org/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(and </a:t>
            </a:r>
            <a:r>
              <a:rPr lang="en-US" dirty="0" err="1"/>
              <a:t>prtools</a:t>
            </a:r>
            <a:r>
              <a:rPr lang="en-US" dirty="0"/>
              <a:t>!)</a:t>
            </a:r>
          </a:p>
          <a:p>
            <a:pPr lvl="1"/>
            <a:r>
              <a:rPr lang="en-US" dirty="0">
                <a:hlinkClick r:id="rId4"/>
              </a:rPr>
              <a:t>http://prtools.org/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Weka</a:t>
            </a:r>
            <a:r>
              <a:rPr lang="en-US" dirty="0"/>
              <a:t>, see previous slide</a:t>
            </a:r>
          </a:p>
          <a:p>
            <a:endParaRPr lang="en-US" dirty="0"/>
          </a:p>
          <a:p>
            <a:r>
              <a:rPr lang="en-US" dirty="0"/>
              <a:t>KNIME or </a:t>
            </a:r>
            <a:r>
              <a:rPr lang="en-US" dirty="0" err="1"/>
              <a:t>RAPIDminer</a:t>
            </a:r>
            <a:r>
              <a:rPr lang="en-US" dirty="0"/>
              <a:t> (GUIs, recommended for novices)</a:t>
            </a:r>
          </a:p>
          <a:p>
            <a:pPr lvl="1"/>
            <a:r>
              <a:rPr lang="en-US" dirty="0">
                <a:hlinkClick r:id="rId5"/>
              </a:rPr>
              <a:t>https://www.knime.org/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https://rapidminer.com/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122" y="2027745"/>
            <a:ext cx="3230147" cy="30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Grade determined 100% by lab work</a:t>
            </a:r>
          </a:p>
          <a:p>
            <a:r>
              <a:rPr lang="en-US" dirty="0"/>
              <a:t>Grade needs to be at least 6</a:t>
            </a:r>
          </a:p>
          <a:p>
            <a:pPr lvl="1"/>
            <a:r>
              <a:rPr lang="en-US" dirty="0"/>
              <a:t>4 lab assignments, first one released this week</a:t>
            </a:r>
          </a:p>
          <a:p>
            <a:pPr lvl="1"/>
            <a:r>
              <a:rPr lang="en-US" dirty="0"/>
              <a:t>2 types of tasks:</a:t>
            </a:r>
          </a:p>
          <a:p>
            <a:pPr lvl="2"/>
            <a:r>
              <a:rPr lang="en-US" dirty="0"/>
              <a:t>Solving given problems using taught techniques</a:t>
            </a:r>
          </a:p>
          <a:p>
            <a:pPr lvl="2"/>
            <a:r>
              <a:rPr lang="en-US" dirty="0"/>
              <a:t>Apply techniques yourself to given data</a:t>
            </a:r>
          </a:p>
          <a:p>
            <a:pPr lvl="2"/>
            <a:r>
              <a:rPr lang="en-US" dirty="0"/>
              <a:t>Each lab contains individual components!</a:t>
            </a:r>
          </a:p>
          <a:p>
            <a:pPr lvl="1"/>
            <a:r>
              <a:rPr lang="en-US" dirty="0"/>
              <a:t>Write 4 small reports</a:t>
            </a:r>
          </a:p>
          <a:p>
            <a:pPr lvl="2"/>
            <a:r>
              <a:rPr lang="en-US" dirty="0"/>
              <a:t>max 4 pages each, 2 figures as appendix are allowed</a:t>
            </a:r>
          </a:p>
          <a:p>
            <a:pPr lvl="2"/>
            <a:r>
              <a:rPr lang="en-US" dirty="0"/>
              <a:t>including solutions for the given exercise and analysis of the data</a:t>
            </a:r>
          </a:p>
          <a:p>
            <a:pPr lvl="2"/>
            <a:r>
              <a:rPr lang="en-US" dirty="0"/>
              <a:t>code included in Python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2"/>
            <a:r>
              <a:rPr lang="en-US" dirty="0"/>
              <a:t>Grades are based on quality of techniques used, problem solving capability, not on resulting classifier accuracy!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Feedback using peer-review, grading uses reviews as guidance</a:t>
            </a:r>
          </a:p>
        </p:txBody>
      </p:sp>
    </p:spTree>
    <p:extLst>
      <p:ext uri="{BB962C8B-B14F-4D97-AF65-F5344CB8AC3E}">
        <p14:creationId xmlns:p14="http://schemas.microsoft.com/office/powerpoint/2010/main" val="324358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Materials are on </a:t>
            </a:r>
            <a:r>
              <a:rPr lang="en-US" dirty="0" err="1"/>
              <a:t>BrightSpace</a:t>
            </a:r>
            <a:endParaRPr lang="en-US" dirty="0"/>
          </a:p>
          <a:p>
            <a:pPr lvl="1"/>
            <a:r>
              <a:rPr lang="en-US" dirty="0"/>
              <a:t>currently last-years material</a:t>
            </a:r>
          </a:p>
          <a:p>
            <a:pPr lvl="1"/>
            <a:r>
              <a:rPr lang="en-US" dirty="0"/>
              <a:t>updates will be posted after every lecture</a:t>
            </a:r>
          </a:p>
          <a:p>
            <a:endParaRPr lang="en-US" dirty="0"/>
          </a:p>
          <a:p>
            <a:r>
              <a:rPr lang="en-US" dirty="0"/>
              <a:t>Code/tools will be posted on Brightspace and Gitlab</a:t>
            </a:r>
          </a:p>
          <a:p>
            <a:endParaRPr lang="en-US" dirty="0"/>
          </a:p>
          <a:p>
            <a:r>
              <a:rPr lang="en-US" dirty="0"/>
              <a:t>Communication/questions via </a:t>
            </a:r>
            <a:r>
              <a:rPr lang="en-US" dirty="0" err="1"/>
              <a:t>Mattermost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/>
              <a:t>Botnets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3632" y="1631505"/>
            <a:ext cx="2790335" cy="4810125"/>
          </a:xfrm>
        </p:spPr>
        <p:txBody>
          <a:bodyPr>
            <a:normAutofit/>
          </a:bodyPr>
          <a:lstStyle/>
          <a:p>
            <a:r>
              <a:rPr lang="nl-NL" dirty="0"/>
              <a:t>Distributed malicious software</a:t>
            </a:r>
          </a:p>
          <a:p>
            <a:pPr lvl="1"/>
            <a:r>
              <a:rPr lang="nl-NL" dirty="0"/>
              <a:t>Control architecture</a:t>
            </a:r>
          </a:p>
          <a:p>
            <a:pPr lvl="1"/>
            <a:r>
              <a:rPr lang="nl-NL" dirty="0"/>
              <a:t>Thousands-millions of </a:t>
            </a:r>
            <a:r>
              <a:rPr lang="nl-NL" dirty="0">
                <a:solidFill>
                  <a:srgbClr val="FF0000"/>
                </a:solidFill>
              </a:rPr>
              <a:t>zombies</a:t>
            </a:r>
          </a:p>
          <a:p>
            <a:pPr lvl="1"/>
            <a:endParaRPr lang="nl-NL" dirty="0"/>
          </a:p>
          <a:p>
            <a:r>
              <a:rPr lang="nl-NL" dirty="0"/>
              <a:t>Used for massive DDoS attacks, sending spam,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keylogging</a:t>
            </a:r>
            <a:endParaRPr lang="nl-NL" dirty="0"/>
          </a:p>
        </p:txBody>
      </p:sp>
      <p:pic>
        <p:nvPicPr>
          <p:cNvPr id="4" name="Picture 3" descr="Master-Control-Server-for-Mydoom-DDoS-Botnet-Tracked-to-UK-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9387" y="1505036"/>
            <a:ext cx="5584613" cy="53381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66774" y="1505036"/>
            <a:ext cx="977226" cy="86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6040288" y="6011162"/>
            <a:ext cx="977226" cy="8468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5179567" y="6568099"/>
            <a:ext cx="977226" cy="3405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6242810" y="5251702"/>
            <a:ext cx="202523" cy="23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09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/>
              <a:t>Preventing botnets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41688" y="1600200"/>
            <a:ext cx="5802312" cy="4525963"/>
          </a:xfrm>
        </p:spPr>
        <p:txBody>
          <a:bodyPr>
            <a:normAutofit/>
          </a:bodyPr>
          <a:lstStyle/>
          <a:p>
            <a:r>
              <a:rPr lang="nl-NL" dirty="0"/>
              <a:t>Traditional</a:t>
            </a:r>
          </a:p>
          <a:p>
            <a:pPr lvl="1"/>
            <a:r>
              <a:rPr lang="nl-NL" dirty="0"/>
              <a:t>code analysis and finding malware fingerprints</a:t>
            </a:r>
          </a:p>
          <a:p>
            <a:endParaRPr lang="nl-NL" dirty="0"/>
          </a:p>
          <a:p>
            <a:r>
              <a:rPr lang="nl-NL" dirty="0"/>
              <a:t>Code/binary analysis is mostly </a:t>
            </a:r>
            <a:r>
              <a:rPr lang="nl-NL" dirty="0">
                <a:solidFill>
                  <a:srgbClr val="FF0000"/>
                </a:solidFill>
              </a:rPr>
              <a:t>manual</a:t>
            </a:r>
            <a:r>
              <a:rPr lang="nl-NL" dirty="0"/>
              <a:t> and increasingly </a:t>
            </a:r>
            <a:r>
              <a:rPr lang="nl-NL" dirty="0">
                <a:solidFill>
                  <a:srgbClr val="FF0000"/>
                </a:solidFill>
              </a:rPr>
              <a:t>harder</a:t>
            </a:r>
          </a:p>
          <a:p>
            <a:pPr lvl="1"/>
            <a:r>
              <a:rPr lang="nl-NL" dirty="0"/>
              <a:t>Code obfuscation</a:t>
            </a:r>
          </a:p>
          <a:p>
            <a:pPr lvl="1"/>
            <a:r>
              <a:rPr lang="nl-NL" dirty="0"/>
              <a:t>Encryption</a:t>
            </a:r>
          </a:p>
          <a:p>
            <a:pPr lvl="1"/>
            <a:r>
              <a:rPr lang="nl-NL" dirty="0"/>
              <a:t>Self-modifying</a:t>
            </a:r>
          </a:p>
          <a:p>
            <a:endParaRPr lang="nl-NL" dirty="0"/>
          </a:p>
          <a:p>
            <a:pPr lvl="0">
              <a:defRPr/>
            </a:pPr>
            <a:r>
              <a:rPr lang="nl-NL" dirty="0"/>
              <a:t>Behavior-based analysis is much harder to thwart </a:t>
            </a:r>
          </a:p>
          <a:p>
            <a:pPr lvl="1">
              <a:defRPr/>
            </a:pPr>
            <a:r>
              <a:rPr lang="nl-NL" dirty="0"/>
              <a:t>Bots need to </a:t>
            </a:r>
            <a:r>
              <a:rPr lang="nl-NL" dirty="0">
                <a:solidFill>
                  <a:srgbClr val="00B050"/>
                </a:solidFill>
              </a:rPr>
              <a:t>communicate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3" descr="software_test_we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811" y="1656928"/>
            <a:ext cx="2126486" cy="1594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fingerprint-binary-1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334" y="4036568"/>
            <a:ext cx="1772072" cy="234538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382270" y="3479631"/>
            <a:ext cx="455676" cy="556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09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nl-NL" dirty="0"/>
              <a:t>Preventing botnets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60738" y="1600200"/>
            <a:ext cx="5783262" cy="4525963"/>
          </a:xfrm>
        </p:spPr>
        <p:txBody>
          <a:bodyPr>
            <a:normAutofit/>
          </a:bodyPr>
          <a:lstStyle/>
          <a:p>
            <a:r>
              <a:rPr lang="nl-NL" dirty="0"/>
              <a:t>Traditional</a:t>
            </a:r>
          </a:p>
          <a:p>
            <a:pPr lvl="1"/>
            <a:r>
              <a:rPr lang="nl-NL" dirty="0"/>
              <a:t>code analysis and finding malware fingerprints</a:t>
            </a:r>
          </a:p>
          <a:p>
            <a:endParaRPr lang="nl-NL" dirty="0"/>
          </a:p>
          <a:p>
            <a:r>
              <a:rPr lang="nl-NL" dirty="0"/>
              <a:t>Code/binary analysis is mostly </a:t>
            </a:r>
            <a:r>
              <a:rPr lang="nl-NL" dirty="0">
                <a:solidFill>
                  <a:srgbClr val="FF0000"/>
                </a:solidFill>
              </a:rPr>
              <a:t>manual</a:t>
            </a:r>
            <a:r>
              <a:rPr lang="nl-NL" dirty="0"/>
              <a:t> and increasingly </a:t>
            </a:r>
            <a:r>
              <a:rPr lang="nl-NL" dirty="0">
                <a:solidFill>
                  <a:srgbClr val="FF0000"/>
                </a:solidFill>
              </a:rPr>
              <a:t>harder</a:t>
            </a:r>
          </a:p>
          <a:p>
            <a:pPr lvl="1"/>
            <a:r>
              <a:rPr lang="nl-NL" dirty="0"/>
              <a:t>Code obfuscation</a:t>
            </a:r>
          </a:p>
          <a:p>
            <a:pPr lvl="1"/>
            <a:r>
              <a:rPr lang="nl-NL" dirty="0"/>
              <a:t>Encryption</a:t>
            </a:r>
          </a:p>
          <a:p>
            <a:pPr lvl="1"/>
            <a:r>
              <a:rPr lang="nl-NL" dirty="0"/>
              <a:t>Self-modifying</a:t>
            </a:r>
          </a:p>
          <a:p>
            <a:endParaRPr lang="nl-NL" dirty="0"/>
          </a:p>
          <a:p>
            <a:pPr lvl="0">
              <a:defRPr/>
            </a:pPr>
            <a:r>
              <a:rPr lang="nl-NL" dirty="0"/>
              <a:t>Behavior-based analysis is much harder to thwart </a:t>
            </a:r>
          </a:p>
          <a:p>
            <a:pPr lvl="1">
              <a:defRPr/>
            </a:pPr>
            <a:r>
              <a:rPr lang="nl-NL" dirty="0"/>
              <a:t>Bots need to </a:t>
            </a:r>
            <a:r>
              <a:rPr lang="nl-NL" dirty="0">
                <a:solidFill>
                  <a:srgbClr val="00B050"/>
                </a:solidFill>
              </a:rPr>
              <a:t>communicate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3" descr="software_test_we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811" y="1656928"/>
            <a:ext cx="2126486" cy="1594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fingerprint-binary-1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334" y="4036568"/>
            <a:ext cx="1772072" cy="234538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382270" y="3479631"/>
            <a:ext cx="455676" cy="556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nl-NL"/>
          </a:p>
        </p:txBody>
      </p:sp>
      <p:sp>
        <p:nvSpPr>
          <p:cNvPr id="5" name="Rounded Rectangle 4"/>
          <p:cNvSpPr/>
          <p:nvPr/>
        </p:nvSpPr>
        <p:spPr>
          <a:xfrm>
            <a:off x="3860800" y="4521200"/>
            <a:ext cx="4905248" cy="18607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Lots of data available</a:t>
            </a:r>
            <a:r>
              <a:rPr lang="is-IS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547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code (Zeus)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latin typeface="Courier"/>
                <a:cs typeface="Courier"/>
              </a:rPr>
              <a:t>4D 5A 00 00 00 00 00 00 00 00 00 00 00 00 00 00 00 00 00 00 00 00 00 00 00 00 00 00 00 00 00 00 00 00 00 00 00 00 00 00 00 00 00 00 00 00 00 00 00 00 00 00 00 00 00 00 00 00 00 00 D8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50 45 00 00 4C 01 03 00 75 39 B2 52 00 00 00 00 00 00 00 00 E0 00 02 01 0B 01 0A 00 00 08 02 00 00 3A 00 00 00 00 00 00 48 30 01 00 00 10 00 00 00 20 02 00 00 00 40 00 00 10 00 00 00 02 00 00 05 00 01 00 01 00 00 00 05 00 01 00 00 00 00 00 00 70 02 00 00 04 00 00 00 00 00 00 02 00 00 81 00 00 10 00 00 10 00 00 00 00 10 00 00 10 00 00 00 00 00 00 10 00 00 00 00 00 00 00 00 00 00 00 A4 F7 01 00 18 01 00 00 00 00 00 00 00 00 00 00 00 00 00 00 00 00 00 00 00 00 00 00 00 00 00 00 00 50 02 00 AC 11 00 00 00 00 00 00 00 00 00 00 00 00 00 00 00 00 00 00 00 00 00 00 00 00 00 00 00 00 00 00 00 00 00 00 00 00 00 00 00 00 00 00 00 00 00 00 00 00 00 00 00 10 00 00 A0 05 00 00 00 00 00 00 00 00 00 00 00 00 00 00 00 00 00 00 00 00 00 00 00 00 00 00 2E 74 65 78 74 00 00 00 84 06 02 00 00 10 00 00 00 08 02 00 00 04 00 00 00 00 00 00 00 00 00 00 00 00 00 00 20 00 00 60 2E 64 61 74 61 00 00 00 50 20 00 00 00 20 02 00 00 04 00 00 00 0C 02 00 00 00 00 00 00 00 00 00 00 00 00 00 40 00 00 C0 2E 72 65 6C 6F 63 00 00 7C 16 00 00 00 50 02 00 00 18 00 00 00 10 02 00 00 00 00 00 00 00 00 00 00 00 00 00 40 00 00 42 00 00 00 00 00 00 00 00 00 00 00 00 00 00 00 00 00 00 00 00 00 00 00 00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1267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(HLUX2)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49871-79C8-7847-A3BD-E0483971AF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Screen Shot 2016-08-21 at 21.3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963"/>
            <a:ext cx="9144000" cy="59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9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80072" lvl="1" indent="-514350">
              <a:buFont typeface="+mj-lt"/>
              <a:buAutoNum type="arabicPeriod"/>
            </a:pPr>
            <a:endParaRPr lang="en-US" dirty="0"/>
          </a:p>
          <a:p>
            <a:pPr marL="880072" lvl="1" indent="-514350">
              <a:buFont typeface="+mj-lt"/>
              <a:buAutoNum type="arabicPeriod"/>
            </a:pPr>
            <a:endParaRPr lang="en-US" dirty="0"/>
          </a:p>
          <a:p>
            <a:pPr marL="880072" lvl="1" indent="-514350">
              <a:buFont typeface="+mj-lt"/>
              <a:buAutoNum type="arabicPeriod"/>
            </a:pPr>
            <a:endParaRPr lang="en-US" dirty="0"/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take a huge data set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compute features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train a classifier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deploy the classifier on test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610278" y="2756025"/>
            <a:ext cx="1917700" cy="698500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99993" y="1428875"/>
            <a:ext cx="1917700" cy="698500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test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4840" y="2527425"/>
            <a:ext cx="2159000" cy="1155700"/>
          </a:xfrm>
          <a:prstGeom prst="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learning</a:t>
            </a:r>
          </a:p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Diamond 4"/>
          <p:cNvSpPr/>
          <p:nvPr/>
        </p:nvSpPr>
        <p:spPr>
          <a:xfrm>
            <a:off x="6671393" y="2616325"/>
            <a:ext cx="2372023" cy="990600"/>
          </a:xfrm>
          <a:prstGeom prst="diamond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98555" y="4146675"/>
            <a:ext cx="1917700" cy="698500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527978" y="3105275"/>
            <a:ext cx="546862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3"/>
            <a:endCxn id="5" idx="1"/>
          </p:cNvCxnSpPr>
          <p:nvPr/>
        </p:nvCxnSpPr>
        <p:spPr>
          <a:xfrm>
            <a:off x="6233840" y="3105275"/>
            <a:ext cx="437553" cy="635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5" idx="0"/>
          </p:cNvCxnSpPr>
          <p:nvPr/>
        </p:nvCxnSpPr>
        <p:spPr>
          <a:xfrm flipH="1">
            <a:off x="7857405" y="2127375"/>
            <a:ext cx="1438" cy="48895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7857405" y="3606925"/>
            <a:ext cx="0" cy="53975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0954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ML fails in cyber security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majority (&gt; 99%) of cases are benign</a:t>
            </a:r>
          </a:p>
          <a:p>
            <a:endParaRPr lang="en-US" dirty="0"/>
          </a:p>
          <a:p>
            <a:r>
              <a:rPr lang="en-US" dirty="0"/>
              <a:t>Data is sequential</a:t>
            </a:r>
          </a:p>
          <a:p>
            <a:endParaRPr lang="en-US" dirty="0"/>
          </a:p>
          <a:p>
            <a:r>
              <a:rPr lang="en-US" dirty="0"/>
              <a:t>Data is massive and keeps coming in</a:t>
            </a:r>
          </a:p>
          <a:p>
            <a:endParaRPr lang="en-US" dirty="0"/>
          </a:p>
          <a:p>
            <a:r>
              <a:rPr lang="en-US" dirty="0"/>
              <a:t>There is an opponent, they learn too</a:t>
            </a:r>
          </a:p>
          <a:p>
            <a:pPr marL="386176" lvl="1" indent="0">
              <a:buNone/>
            </a:pPr>
            <a:endParaRPr lang="en-US" dirty="0"/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B96A4E-9CC3-5B44-8479-5534466F7562}"/>
              </a:ext>
            </a:extLst>
          </p:cNvPr>
          <p:cNvSpPr/>
          <p:nvPr/>
        </p:nvSpPr>
        <p:spPr>
          <a:xfrm>
            <a:off x="2108201" y="5554133"/>
            <a:ext cx="6657848" cy="10837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what are the problems?</a:t>
            </a:r>
          </a:p>
        </p:txBody>
      </p:sp>
    </p:spTree>
    <p:extLst>
      <p:ext uri="{BB962C8B-B14F-4D97-AF65-F5344CB8AC3E}">
        <p14:creationId xmlns:p14="http://schemas.microsoft.com/office/powerpoint/2010/main" val="427954416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  <a:p>
            <a:pPr lvl="1"/>
            <a:r>
              <a:rPr lang="en-US" dirty="0"/>
              <a:t>identify and prevent cyber criminals using machine learning</a:t>
            </a:r>
          </a:p>
          <a:p>
            <a:pPr lvl="1"/>
            <a:endParaRPr lang="en-US" dirty="0"/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use any method you can get your hands on</a:t>
            </a:r>
          </a:p>
          <a:p>
            <a:pPr lvl="1"/>
            <a:r>
              <a:rPr lang="en-US" dirty="0"/>
              <a:t>adapt it to cyber data:</a:t>
            </a:r>
          </a:p>
          <a:p>
            <a:pPr lvl="2"/>
            <a:endParaRPr lang="en-US" dirty="0"/>
          </a:p>
          <a:p>
            <a:pPr lvl="2"/>
            <a:r>
              <a:rPr lang="en-US" dirty="0">
                <a:solidFill>
                  <a:schemeClr val="accent5"/>
                </a:solidFill>
              </a:rPr>
              <a:t>huge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structured</a:t>
            </a:r>
            <a:r>
              <a:rPr lang="en-US" dirty="0"/>
              <a:t> data sets with </a:t>
            </a:r>
            <a:r>
              <a:rPr lang="en-US" dirty="0">
                <a:solidFill>
                  <a:schemeClr val="accent3"/>
                </a:solidFill>
              </a:rPr>
              <a:t>few positives </a:t>
            </a:r>
            <a:r>
              <a:rPr lang="en-US" dirty="0"/>
              <a:t>(fortunately)</a:t>
            </a:r>
          </a:p>
          <a:p>
            <a:pPr lvl="2"/>
            <a:r>
              <a:rPr lang="en-US" dirty="0"/>
              <a:t>frequently </a:t>
            </a:r>
            <a:r>
              <a:rPr lang="en-US" dirty="0">
                <a:solidFill>
                  <a:srgbClr val="FF0000"/>
                </a:solidFill>
              </a:rPr>
              <a:t>unlabeled</a:t>
            </a:r>
          </a:p>
          <a:p>
            <a:pPr lvl="2"/>
            <a:r>
              <a:rPr lang="en-US" dirty="0"/>
              <a:t>often containing </a:t>
            </a:r>
            <a:r>
              <a:rPr lang="en-US" dirty="0">
                <a:solidFill>
                  <a:schemeClr val="accent1"/>
                </a:solidFill>
              </a:rPr>
              <a:t>private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77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ML fails in cyber security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majority (&gt; 99%) of cases are benign</a:t>
            </a:r>
          </a:p>
          <a:p>
            <a:pPr lvl="1"/>
            <a:r>
              <a:rPr lang="en-US" dirty="0"/>
              <a:t>Most classifiers are happy with 99% accuracy</a:t>
            </a:r>
          </a:p>
          <a:p>
            <a:endParaRPr lang="en-US" dirty="0"/>
          </a:p>
          <a:p>
            <a:r>
              <a:rPr lang="en-US" dirty="0"/>
              <a:t>Data is sequential</a:t>
            </a:r>
          </a:p>
          <a:p>
            <a:pPr lvl="1"/>
            <a:r>
              <a:rPr lang="en-US" dirty="0"/>
              <a:t>Not IID: Independently and Identically Distributed</a:t>
            </a:r>
          </a:p>
          <a:p>
            <a:endParaRPr lang="en-US" dirty="0"/>
          </a:p>
          <a:p>
            <a:r>
              <a:rPr lang="en-US" dirty="0"/>
              <a:t>Data is massive and keeps coming in</a:t>
            </a:r>
          </a:p>
          <a:p>
            <a:pPr lvl="1"/>
            <a:r>
              <a:rPr lang="en-US" dirty="0"/>
              <a:t>Loading data fails</a:t>
            </a:r>
          </a:p>
          <a:p>
            <a:endParaRPr lang="en-US" dirty="0"/>
          </a:p>
          <a:p>
            <a:r>
              <a:rPr lang="en-US" dirty="0"/>
              <a:t>There is an opponent</a:t>
            </a:r>
          </a:p>
          <a:p>
            <a:pPr lvl="1"/>
            <a:r>
              <a:rPr lang="en-US" dirty="0"/>
              <a:t>And (s)he will modify the testing data</a:t>
            </a:r>
          </a:p>
          <a:p>
            <a:pPr marL="386176" lvl="1" indent="0">
              <a:buNone/>
            </a:pPr>
            <a:endParaRPr lang="en-US" dirty="0"/>
          </a:p>
          <a:p>
            <a:r>
              <a:rPr lang="en-US" dirty="0"/>
              <a:t>Privacy</a:t>
            </a:r>
          </a:p>
          <a:p>
            <a:pPr lvl="1"/>
            <a:r>
              <a:rPr lang="en-US" dirty="0"/>
              <a:t>Makes data inaccessible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886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Imbalanced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all negative classifier (everything benign) reaches over 99% accuracy!</a:t>
            </a:r>
          </a:p>
          <a:p>
            <a:endParaRPr lang="en-US" dirty="0"/>
          </a:p>
          <a:p>
            <a:r>
              <a:rPr lang="en-US" dirty="0"/>
              <a:t>3 simple solutions: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Resampling</a:t>
            </a:r>
          </a:p>
          <a:p>
            <a:pPr lvl="2"/>
            <a:r>
              <a:rPr lang="en-US" dirty="0"/>
              <a:t>oversample/</a:t>
            </a:r>
            <a:r>
              <a:rPr lang="en-US" dirty="0" err="1"/>
              <a:t>undersample</a:t>
            </a:r>
            <a:r>
              <a:rPr lang="en-US" dirty="0"/>
              <a:t> minority/majority class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Reweighting</a:t>
            </a:r>
          </a:p>
          <a:p>
            <a:pPr lvl="2"/>
            <a:r>
              <a:rPr lang="en-US" dirty="0"/>
              <a:t>assign large/small weights to minority/majority class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Synthesizing</a:t>
            </a:r>
          </a:p>
          <a:p>
            <a:pPr lvl="2"/>
            <a:r>
              <a:rPr lang="en-US" dirty="0"/>
              <a:t>add artificial minority class instances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3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Imbalanced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all negative classifier (everything benign) reaches over 99% accuracy!</a:t>
            </a:r>
          </a:p>
          <a:p>
            <a:endParaRPr lang="en-US" dirty="0"/>
          </a:p>
          <a:p>
            <a:r>
              <a:rPr lang="en-US" dirty="0"/>
              <a:t>3 simple solutions: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Resampling</a:t>
            </a:r>
          </a:p>
          <a:p>
            <a:pPr lvl="2"/>
            <a:r>
              <a:rPr lang="en-US" dirty="0"/>
              <a:t>oversample/</a:t>
            </a:r>
            <a:r>
              <a:rPr lang="en-US" dirty="0" err="1"/>
              <a:t>undersample</a:t>
            </a:r>
            <a:r>
              <a:rPr lang="en-US" dirty="0"/>
              <a:t> minority/majority class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Reweighting</a:t>
            </a:r>
          </a:p>
          <a:p>
            <a:pPr lvl="2"/>
            <a:r>
              <a:rPr lang="en-US" dirty="0"/>
              <a:t>assign large/small weights to minority/majority class</a:t>
            </a:r>
          </a:p>
          <a:p>
            <a:pPr marL="880072" lvl="1" indent="-514350">
              <a:buFont typeface="+mj-lt"/>
              <a:buAutoNum type="arabicPeriod"/>
            </a:pPr>
            <a:r>
              <a:rPr lang="en-US" dirty="0"/>
              <a:t>Synthesizing</a:t>
            </a:r>
          </a:p>
          <a:p>
            <a:pPr lvl="2"/>
            <a:r>
              <a:rPr lang="en-US" dirty="0"/>
              <a:t>add artificial minority class instances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2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measures: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6" y="2149720"/>
            <a:ext cx="5421975" cy="33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3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measures: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6" y="2149720"/>
            <a:ext cx="5421975" cy="33170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08201" y="5554133"/>
            <a:ext cx="6657848" cy="10837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what is most important?</a:t>
            </a:r>
          </a:p>
        </p:txBody>
      </p:sp>
    </p:spTree>
    <p:extLst>
      <p:ext uri="{BB962C8B-B14F-4D97-AF65-F5344CB8AC3E}">
        <p14:creationId xmlns:p14="http://schemas.microsoft.com/office/powerpoint/2010/main" val="11793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measures: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6" y="2149720"/>
            <a:ext cx="5421975" cy="33170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0600" y="4699000"/>
            <a:ext cx="5421975" cy="7677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60600" y="5557560"/>
            <a:ext cx="6399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Most important criteria: every false positive</a:t>
            </a:r>
          </a:p>
          <a:p>
            <a:r>
              <a:rPr lang="en-US" sz="2800" i="1" dirty="0">
                <a:solidFill>
                  <a:schemeClr val="accent2"/>
                </a:solidFill>
              </a:rPr>
              <a:t>equals an unneeded investigation!</a:t>
            </a:r>
          </a:p>
        </p:txBody>
      </p:sp>
    </p:spTree>
    <p:extLst>
      <p:ext uri="{BB962C8B-B14F-4D97-AF65-F5344CB8AC3E}">
        <p14:creationId xmlns:p14="http://schemas.microsoft.com/office/powerpoint/2010/main" val="262435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FP rate: learn a ranker!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labeling true/false, assign a value</a:t>
            </a:r>
          </a:p>
          <a:p>
            <a:pPr lvl="1"/>
            <a:r>
              <a:rPr lang="en-US" dirty="0"/>
              <a:t>rank or probability</a:t>
            </a:r>
          </a:p>
          <a:p>
            <a:pPr lvl="1"/>
            <a:endParaRPr lang="en-US" dirty="0"/>
          </a:p>
          <a:p>
            <a:r>
              <a:rPr lang="en-US" dirty="0"/>
              <a:t>Using ranks, order the test labels: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054093"/>
              </p:ext>
            </p:extLst>
          </p:nvPr>
        </p:nvGraphicFramePr>
        <p:xfrm>
          <a:off x="1635428" y="3949700"/>
          <a:ext cx="7130618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4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75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FP rate: learn a ranker!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labeling true/false, assign a value</a:t>
            </a:r>
          </a:p>
          <a:p>
            <a:pPr lvl="1"/>
            <a:r>
              <a:rPr lang="en-US" dirty="0"/>
              <a:t>rank or probability</a:t>
            </a:r>
          </a:p>
          <a:p>
            <a:pPr lvl="1"/>
            <a:endParaRPr lang="en-US" dirty="0"/>
          </a:p>
          <a:p>
            <a:r>
              <a:rPr lang="en-US" dirty="0"/>
              <a:t>Using ranks, order the test labels: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25731"/>
              </p:ext>
            </p:extLst>
          </p:nvPr>
        </p:nvGraphicFramePr>
        <p:xfrm>
          <a:off x="1635428" y="3949700"/>
          <a:ext cx="7130618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4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108201" y="5554133"/>
            <a:ext cx="6657848" cy="10837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what is a good threshold?</a:t>
            </a:r>
          </a:p>
        </p:txBody>
      </p:sp>
    </p:spTree>
    <p:extLst>
      <p:ext uri="{BB962C8B-B14F-4D97-AF65-F5344CB8AC3E}">
        <p14:creationId xmlns:p14="http://schemas.microsoft.com/office/powerpoint/2010/main" val="306410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FP rate: learn a ranker!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labeling true/false, assign a value</a:t>
            </a:r>
          </a:p>
          <a:p>
            <a:pPr lvl="1"/>
            <a:r>
              <a:rPr lang="en-US" dirty="0"/>
              <a:t>rank or probability</a:t>
            </a:r>
          </a:p>
          <a:p>
            <a:pPr lvl="1"/>
            <a:endParaRPr lang="en-US" dirty="0"/>
          </a:p>
          <a:p>
            <a:r>
              <a:rPr lang="en-US" dirty="0"/>
              <a:t>Using ranks, order the test labels: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threshold to use?</a:t>
            </a:r>
          </a:p>
          <a:p>
            <a:pPr lvl="1"/>
            <a:r>
              <a:rPr lang="en-US" dirty="0"/>
              <a:t>FPR =    3/5                   1/5                   0/5</a:t>
            </a:r>
          </a:p>
          <a:p>
            <a:pPr lvl="1"/>
            <a:r>
              <a:rPr lang="en-US" dirty="0"/>
              <a:t>TPR =    5/5                   4/5                   2/5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03216"/>
              </p:ext>
            </p:extLst>
          </p:nvPr>
        </p:nvGraphicFramePr>
        <p:xfrm>
          <a:off x="1635428" y="3949700"/>
          <a:ext cx="7130618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4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2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526468" y="3657600"/>
            <a:ext cx="0" cy="120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482355" y="3657600"/>
            <a:ext cx="0" cy="120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15530" y="3657600"/>
            <a:ext cx="0" cy="12065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65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values for all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ROC curves or PR curves to decide which ranker is best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00" y="2481881"/>
            <a:ext cx="7450299" cy="3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Geometric models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use intuitions from geometry such as separating (hyper-)planes, linear transformations and distance metrics.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Probabilistic models </a:t>
            </a:r>
            <a:r>
              <a:rPr lang="en-US" dirty="0"/>
              <a:t>view learning as a process of reducing uncertainty, modeled by means of probability distributions.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Logical models </a:t>
            </a:r>
            <a:r>
              <a:rPr lang="en-US" dirty="0"/>
              <a:t>are defined in terms of easily interpretable logical expressions.</a:t>
            </a:r>
          </a:p>
          <a:p>
            <a:endParaRPr lang="en-US" dirty="0"/>
          </a:p>
          <a:p>
            <a:r>
              <a:rPr lang="en-US" dirty="0"/>
              <a:t>Characterized by their way of working:</a:t>
            </a:r>
          </a:p>
          <a:p>
            <a:pPr lvl="1"/>
            <a:r>
              <a:rPr lang="en-US" dirty="0"/>
              <a:t>Grouping models divide the instance space into segments; in each segment a very simple (e.g., constant) model is learned.</a:t>
            </a:r>
          </a:p>
          <a:p>
            <a:pPr lvl="1"/>
            <a:r>
              <a:rPr lang="en-US" dirty="0"/>
              <a:t>Grading models learning a single, global model over the instance space.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2820" y="6488668"/>
            <a:ext cx="271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on Peter </a:t>
            </a:r>
            <a:r>
              <a:rPr lang="en-US" dirty="0" err="1"/>
              <a:t>Flach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1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80EF-0819-204E-BC97-F382E315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is sequential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CF53-ABA8-4D4C-8D2A-9640543B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8A6D7-2D47-A844-A599-23ACA5D2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3235994"/>
            <a:ext cx="7203948" cy="2271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67F8E-0558-E04A-BCC5-5D574B8B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15" y="846160"/>
            <a:ext cx="7714585" cy="2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2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E5B28-DE1C-034A-B0CD-F2CFC0EA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3235994"/>
            <a:ext cx="7203948" cy="2271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5CB5E-E38D-0547-B241-A57BA0E1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15" y="846160"/>
            <a:ext cx="7714585" cy="2389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080EF-0819-204E-BC97-F382E315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is sequential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7C5FBA-8D15-A54E-80BB-D28672FBF870}"/>
              </a:ext>
            </a:extLst>
          </p:cNvPr>
          <p:cNvSpPr/>
          <p:nvPr/>
        </p:nvSpPr>
        <p:spPr>
          <a:xfrm>
            <a:off x="2108201" y="5554133"/>
            <a:ext cx="6657848" cy="10837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how to use this data?</a:t>
            </a:r>
          </a:p>
        </p:txBody>
      </p:sp>
    </p:spTree>
    <p:extLst>
      <p:ext uri="{BB962C8B-B14F-4D97-AF65-F5344CB8AC3E}">
        <p14:creationId xmlns:p14="http://schemas.microsoft.com/office/powerpoint/2010/main" val="73476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kumimoji="0" lang="en-US" altLang="zh-CN" dirty="0">
                <a:latin typeface="Bookman Old Style" charset="0"/>
                <a:ea typeface="MS PGothic" charset="0"/>
              </a:rPr>
              <a:t>Sequences unaligned</a:t>
            </a:r>
          </a:p>
        </p:txBody>
      </p:sp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414463"/>
            <a:ext cx="70231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6045200" y="1008063"/>
            <a:ext cx="3937000" cy="44100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 eaLnBrk="0" hangingPunct="0"/>
            <a:endParaRPr lang="zh-CN" altLang="en-US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4506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5138738"/>
            <a:ext cx="737681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7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kumimoji="0" lang="en-US" altLang="zh-CN" dirty="0">
                <a:latin typeface="Bookman Old Style" charset="0"/>
                <a:ea typeface="MS PGothic" charset="0"/>
              </a:rPr>
              <a:t>Sequence alignment</a:t>
            </a: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500" y="1481138"/>
            <a:ext cx="70231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1228298" y="1460500"/>
            <a:ext cx="4166762" cy="389096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 eaLnBrk="0" hangingPunct="0"/>
            <a:endParaRPr lang="zh-CN" altLang="en-US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46084" name="TextBox 2"/>
          <p:cNvSpPr txBox="1">
            <a:spLocks noChangeArrowheads="1"/>
          </p:cNvSpPr>
          <p:nvPr/>
        </p:nvSpPr>
        <p:spPr bwMode="auto">
          <a:xfrm>
            <a:off x="585788" y="5453063"/>
            <a:ext cx="8258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Aligns time-series non-linearly in time, finds the best match</a:t>
            </a:r>
          </a:p>
        </p:txBody>
      </p:sp>
    </p:spTree>
    <p:extLst>
      <p:ext uri="{BB962C8B-B14F-4D97-AF65-F5344CB8AC3E}">
        <p14:creationId xmlns:p14="http://schemas.microsoft.com/office/powerpoint/2010/main" val="95097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kumimoji="0" lang="en-US" altLang="zh-CN" dirty="0">
                <a:latin typeface="Bookman Old Style" charset="0"/>
                <a:ea typeface="MS PGothic" charset="0"/>
              </a:rPr>
              <a:t>Sequence alignment</a:t>
            </a: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500" y="1481138"/>
            <a:ext cx="70231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1228298" y="1460500"/>
            <a:ext cx="4166762" cy="389096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l" eaLnBrk="0" hangingPunct="0"/>
            <a:endParaRPr lang="zh-CN" altLang="en-US">
              <a:solidFill>
                <a:schemeClr val="tx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46084" name="TextBox 2"/>
          <p:cNvSpPr txBox="1">
            <a:spLocks noChangeArrowheads="1"/>
          </p:cNvSpPr>
          <p:nvPr/>
        </p:nvSpPr>
        <p:spPr bwMode="auto">
          <a:xfrm>
            <a:off x="585788" y="5453063"/>
            <a:ext cx="8258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 altLang="zh-CN"/>
              <a:t>Aligns time-series non-linearly in time, finds the best match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B9054A-9154-6F46-B209-D2A5F25D96A6}"/>
              </a:ext>
            </a:extLst>
          </p:cNvPr>
          <p:cNvSpPr/>
          <p:nvPr/>
        </p:nvSpPr>
        <p:spPr bwMode="auto">
          <a:xfrm>
            <a:off x="1790700" y="1028700"/>
            <a:ext cx="6642100" cy="5003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Used in e.g. system call traces: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A58A6-AB52-3B47-B57B-4918FDF8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78" y="1930401"/>
            <a:ext cx="5618522" cy="36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7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21858-976F-6E41-BA2F-138E859B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21" y="889710"/>
            <a:ext cx="5990058" cy="56277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D07232-A225-484F-841F-17D517B2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malware packet traces</a:t>
            </a:r>
          </a:p>
        </p:txBody>
      </p:sp>
    </p:spTree>
    <p:extLst>
      <p:ext uri="{BB962C8B-B14F-4D97-AF65-F5344CB8AC3E}">
        <p14:creationId xmlns:p14="http://schemas.microsoft.com/office/powerpoint/2010/main" val="150553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Data is massive and continuous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uses counts</a:t>
            </a:r>
          </a:p>
          <a:p>
            <a:pPr lvl="1"/>
            <a:r>
              <a:rPr lang="en-US" dirty="0"/>
              <a:t>statistics, distances, etc.</a:t>
            </a:r>
          </a:p>
          <a:p>
            <a:pPr lvl="1"/>
            <a:endParaRPr lang="en-US" dirty="0"/>
          </a:p>
          <a:p>
            <a:r>
              <a:rPr lang="en-US" dirty="0"/>
              <a:t>Simple solution:</a:t>
            </a:r>
          </a:p>
          <a:p>
            <a:pPr lvl="1"/>
            <a:r>
              <a:rPr lang="en-US" i="1" dirty="0">
                <a:solidFill>
                  <a:srgbClr val="DD8047"/>
                </a:solidFill>
              </a:rPr>
              <a:t>count approximately with hash functions! (in this course)</a:t>
            </a:r>
          </a:p>
          <a:p>
            <a:pPr lvl="1"/>
            <a:endParaRPr lang="en-US" dirty="0"/>
          </a:p>
          <a:p>
            <a:r>
              <a:rPr lang="en-US" dirty="0"/>
              <a:t>More complex: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apply distributed data processing</a:t>
            </a:r>
            <a:r>
              <a:rPr lang="is-IS" i="1" dirty="0">
                <a:solidFill>
                  <a:schemeClr val="accent1"/>
                </a:solidFill>
              </a:rPr>
              <a:t>… (not in this course)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8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Problem statement</a:t>
            </a:r>
          </a:p>
        </p:txBody>
      </p:sp>
      <p:sp>
        <p:nvSpPr>
          <p:cNvPr id="472" name="Shape 47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</a:t>
            </a:r>
            <a:r>
              <a:rPr sz="2800" i="1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dirty="0"/>
              <a:t> containing </a:t>
            </a:r>
            <a:r>
              <a:rPr sz="2700" i="1" dirty="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dirty="0"/>
              <a:t> values</a:t>
            </a:r>
            <a:endParaRPr lang="en-US" dirty="0"/>
          </a:p>
          <a:p>
            <a:pPr lvl="1"/>
            <a:r>
              <a:rPr dirty="0"/>
              <a:t>IP addresses, email addresses, etc.</a:t>
            </a:r>
            <a:endParaRPr lang="en-US" dirty="0"/>
          </a:p>
          <a:p>
            <a:pPr lvl="1"/>
            <a:endParaRPr dirty="0"/>
          </a:p>
          <a:p>
            <a:pPr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i="1" dirty="0">
                <a:solidFill>
                  <a:srgbClr val="DD8047"/>
                </a:solidFill>
              </a:rPr>
              <a:t>M</a:t>
            </a:r>
            <a:r>
              <a:rPr i="1" dirty="0">
                <a:solidFill>
                  <a:srgbClr val="DD8047"/>
                </a:solidFill>
              </a:rPr>
              <a:t>emory of size n</a:t>
            </a:r>
          </a:p>
          <a:p>
            <a:endParaRPr lang="en-US" b="1" dirty="0">
              <a:solidFill>
                <a:srgbClr val="DD8047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r>
              <a:rPr b="1" dirty="0">
                <a:solidFill>
                  <a:srgbClr val="DD8047"/>
                </a:solidFill>
                <a:latin typeface="Helvetica"/>
                <a:ea typeface="Helvetica"/>
                <a:cs typeface="Helvetica"/>
                <a:sym typeface="Helvetica"/>
              </a:rPr>
              <a:t>Goal</a:t>
            </a:r>
            <a:r>
              <a:rPr dirty="0"/>
              <a:t>: data structure that allows efficient checking whether </a:t>
            </a:r>
            <a:r>
              <a:rPr lang="en-US" dirty="0"/>
              <a:t>an </a:t>
            </a:r>
            <a:r>
              <a:rPr dirty="0"/>
              <a:t>element in the stream is in </a:t>
            </a:r>
            <a:r>
              <a:rPr sz="2800" i="1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</a:p>
          <a:p>
            <a:pPr lvl="1"/>
            <a:r>
              <a:rPr dirty="0"/>
              <a:t>return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dirty="0"/>
              <a:t> </a:t>
            </a:r>
            <a:r>
              <a:rPr b="1" dirty="0">
                <a:solidFill>
                  <a:srgbClr val="DD8047"/>
                </a:solidFill>
                <a:latin typeface="Helvetica"/>
                <a:ea typeface="Helvetica"/>
                <a:cs typeface="Helvetica"/>
                <a:sym typeface="Helvetica"/>
              </a:rPr>
              <a:t>with probability 1</a:t>
            </a:r>
            <a:r>
              <a:rPr dirty="0">
                <a:solidFill>
                  <a:srgbClr val="DD8047"/>
                </a:solidFill>
              </a:rPr>
              <a:t> </a:t>
            </a:r>
            <a:r>
              <a:rPr dirty="0"/>
              <a:t>if </a:t>
            </a:r>
            <a:r>
              <a:rPr lang="en-US" dirty="0"/>
              <a:t>it </a:t>
            </a:r>
            <a:r>
              <a:rPr dirty="0"/>
              <a:t>is indeed in W</a:t>
            </a:r>
          </a:p>
          <a:p>
            <a:pPr lvl="1"/>
            <a:r>
              <a:rPr dirty="0"/>
              <a:t>return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FALSE</a:t>
            </a:r>
            <a:r>
              <a:rPr dirty="0"/>
              <a:t> </a:t>
            </a:r>
            <a:r>
              <a:rPr b="1" dirty="0">
                <a:solidFill>
                  <a:srgbClr val="DD8047"/>
                </a:solidFill>
                <a:latin typeface="Helvetica"/>
                <a:ea typeface="Helvetica"/>
                <a:cs typeface="Helvetica"/>
                <a:sym typeface="Helvetica"/>
              </a:rPr>
              <a:t>with high probability</a:t>
            </a:r>
            <a:r>
              <a:rPr dirty="0">
                <a:solidFill>
                  <a:srgbClr val="DD8047"/>
                </a:solidFill>
              </a:rPr>
              <a:t> </a:t>
            </a:r>
            <a:r>
              <a:rPr dirty="0"/>
              <a:t>if </a:t>
            </a:r>
            <a:r>
              <a:rPr lang="en-US" dirty="0"/>
              <a:t>it </a:t>
            </a:r>
            <a:r>
              <a:rPr dirty="0"/>
              <a:t>is not in </a:t>
            </a:r>
            <a:r>
              <a:rPr sz="2800" i="1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2883" y="6516081"/>
            <a:ext cx="2521117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rgbClr val="000000"/>
                </a:solidFill>
              </a:rPr>
              <a:t>Slides </a:t>
            </a:r>
            <a:r>
              <a:rPr lang="nl-NL" dirty="0" err="1">
                <a:solidFill>
                  <a:srgbClr val="000000"/>
                </a:solidFill>
              </a:rPr>
              <a:t>from</a:t>
            </a:r>
            <a:r>
              <a:rPr lang="nl-NL" dirty="0">
                <a:solidFill>
                  <a:srgbClr val="000000"/>
                </a:solidFill>
              </a:rPr>
              <a:t> Claudia </a:t>
            </a:r>
            <a:r>
              <a:rPr lang="nl-NL" dirty="0" err="1">
                <a:solidFill>
                  <a:srgbClr val="000000"/>
                </a:solidFill>
              </a:rPr>
              <a:t>Hauff</a:t>
            </a:r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2172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Bloom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6" name="Screen Shot 2014-11-13 at 10.01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3" y="1625591"/>
            <a:ext cx="7520608" cy="48391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67058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Bloom filter: a 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0" name="Shape 500"/>
          <p:cNvSpPr/>
          <p:nvPr/>
        </p:nvSpPr>
        <p:spPr>
          <a:xfrm>
            <a:off x="4894687" y="-6439"/>
            <a:ext cx="4249313" cy="34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142" tIns="32142" rIns="32142" bIns="32142">
            <a:spAutoFit/>
          </a:bodyPr>
          <a:lstStyle>
            <a:lvl1pPr algn="l" defTabSz="914400">
              <a:defRPr sz="1800" u="sng">
                <a:latin typeface="Tahoma"/>
                <a:ea typeface="Tahoma"/>
                <a:cs typeface="Tahoma"/>
                <a:sym typeface="Tahoma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http://www.jasondavies.com/bloomfilter/</a:t>
            </a:r>
          </a:p>
        </p:txBody>
      </p:sp>
      <p:pic>
        <p:nvPicPr>
          <p:cNvPr id="501" name="bloom-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393" y="1432899"/>
            <a:ext cx="7025688" cy="50339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229932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5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ML Taxonomy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2820" y="6488668"/>
            <a:ext cx="271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on Peter </a:t>
            </a:r>
            <a:r>
              <a:rPr lang="en-US" dirty="0" err="1"/>
              <a:t>Flach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19692" y="1002663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43659" y="1834076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69605" y="1834076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geometric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82178" y="2859368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22265" y="2859368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46056" y="2859368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9756" y="4091365"/>
            <a:ext cx="1306766" cy="460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6309" y="2859368"/>
            <a:ext cx="1306766" cy="6238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Naïve Bayes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882" y="3861007"/>
            <a:ext cx="1306766" cy="6483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 rules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04943" y="3896223"/>
            <a:ext cx="1306766" cy="6483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trees &amp; rules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86850" y="3896223"/>
            <a:ext cx="1306766" cy="62921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Mixture Models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94751" y="4899907"/>
            <a:ext cx="1306766" cy="101752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Vector Machines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61451" y="3896223"/>
            <a:ext cx="1306766" cy="6963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classifiers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271869" y="5065634"/>
            <a:ext cx="1306766" cy="6963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k-means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739533" y="5065634"/>
            <a:ext cx="1306766" cy="6963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nearest </a:t>
            </a:r>
            <a:r>
              <a:rPr lang="en-US" dirty="0" err="1"/>
              <a:t>neigbour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2"/>
            <a:endCxn id="6" idx="0"/>
          </p:cNvCxnSpPr>
          <p:nvPr/>
        </p:nvCxnSpPr>
        <p:spPr>
          <a:xfrm flipH="1">
            <a:off x="3097042" y="1463378"/>
            <a:ext cx="1176033" cy="370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2"/>
            <a:endCxn id="7" idx="0"/>
          </p:cNvCxnSpPr>
          <p:nvPr/>
        </p:nvCxnSpPr>
        <p:spPr>
          <a:xfrm>
            <a:off x="4273075" y="1463378"/>
            <a:ext cx="1149913" cy="370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5422988" y="2294791"/>
            <a:ext cx="12573" cy="564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10" idx="0"/>
          </p:cNvCxnSpPr>
          <p:nvPr/>
        </p:nvCxnSpPr>
        <p:spPr>
          <a:xfrm>
            <a:off x="5422988" y="2294791"/>
            <a:ext cx="1976451" cy="564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12" idx="0"/>
          </p:cNvCxnSpPr>
          <p:nvPr/>
        </p:nvCxnSpPr>
        <p:spPr>
          <a:xfrm>
            <a:off x="3097042" y="2294791"/>
            <a:ext cx="522650" cy="564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9" idx="0"/>
          </p:cNvCxnSpPr>
          <p:nvPr/>
        </p:nvCxnSpPr>
        <p:spPr>
          <a:xfrm flipH="1">
            <a:off x="1775648" y="2294791"/>
            <a:ext cx="1321394" cy="564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2"/>
            <a:endCxn id="13" idx="0"/>
          </p:cNvCxnSpPr>
          <p:nvPr/>
        </p:nvCxnSpPr>
        <p:spPr>
          <a:xfrm flipH="1">
            <a:off x="1122265" y="3320083"/>
            <a:ext cx="653383" cy="540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14" idx="0"/>
          </p:cNvCxnSpPr>
          <p:nvPr/>
        </p:nvCxnSpPr>
        <p:spPr>
          <a:xfrm>
            <a:off x="1775648" y="3320083"/>
            <a:ext cx="982678" cy="576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15" idx="0"/>
          </p:cNvCxnSpPr>
          <p:nvPr/>
        </p:nvCxnSpPr>
        <p:spPr>
          <a:xfrm flipH="1">
            <a:off x="4340233" y="3320083"/>
            <a:ext cx="1095328" cy="576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16" idx="0"/>
          </p:cNvCxnSpPr>
          <p:nvPr/>
        </p:nvCxnSpPr>
        <p:spPr>
          <a:xfrm>
            <a:off x="5435561" y="3320083"/>
            <a:ext cx="12573" cy="1579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2"/>
            <a:endCxn id="11" idx="0"/>
          </p:cNvCxnSpPr>
          <p:nvPr/>
        </p:nvCxnSpPr>
        <p:spPr>
          <a:xfrm>
            <a:off x="7399439" y="3320083"/>
            <a:ext cx="773700" cy="771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2"/>
            <a:endCxn id="17" idx="0"/>
          </p:cNvCxnSpPr>
          <p:nvPr/>
        </p:nvCxnSpPr>
        <p:spPr>
          <a:xfrm flipH="1">
            <a:off x="6314834" y="3320083"/>
            <a:ext cx="1084605" cy="576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2"/>
            <a:endCxn id="18" idx="0"/>
          </p:cNvCxnSpPr>
          <p:nvPr/>
        </p:nvCxnSpPr>
        <p:spPr>
          <a:xfrm flipH="1">
            <a:off x="6925252" y="4552080"/>
            <a:ext cx="1247887" cy="513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2"/>
            <a:endCxn id="19" idx="0"/>
          </p:cNvCxnSpPr>
          <p:nvPr/>
        </p:nvCxnSpPr>
        <p:spPr>
          <a:xfrm>
            <a:off x="8173139" y="4552080"/>
            <a:ext cx="219777" cy="513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484148" y="2282216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66309" y="1380066"/>
            <a:ext cx="59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bit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078858" y="1401258"/>
            <a:ext cx="59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06388" y="2294791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332239" y="45926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726" y="4487103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415101" y="3319478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39533" y="3371612"/>
            <a:ext cx="69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57801" y="2294791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11984" y="2315045"/>
            <a:ext cx="13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so much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2962" y="3354141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16702" y="3328991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1172" y="5029934"/>
            <a:ext cx="422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colors indicate the type of model, from left to right: </a:t>
            </a:r>
            <a:r>
              <a:rPr lang="en-US" sz="2000" dirty="0">
                <a:solidFill>
                  <a:schemeClr val="accent2"/>
                </a:solidFill>
              </a:rPr>
              <a:t>logical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3"/>
                </a:solidFill>
              </a:rPr>
              <a:t>probabilistic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4"/>
                </a:solidFill>
              </a:rPr>
              <a:t>geometric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525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filter: how many hashes?</a:t>
            </a:r>
          </a:p>
        </p:txBody>
      </p:sp>
      <p:pic>
        <p:nvPicPr>
          <p:cNvPr id="515" name="Screen shot 2013-11-14 at 9.png" descr="Screen shot 2013-11-14 at 9.14.2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65" y="2909313"/>
            <a:ext cx="6971644" cy="3755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81" y="1824355"/>
            <a:ext cx="6706195" cy="7233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764286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Dealing with opponents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malware X</a:t>
            </a:r>
          </a:p>
          <a:p>
            <a:pPr lvl="1"/>
            <a:r>
              <a:rPr lang="en-US" dirty="0"/>
              <a:t>Learn a distribution D</a:t>
            </a:r>
            <a:r>
              <a:rPr lang="en-US" baseline="-25000" dirty="0"/>
              <a:t>X</a:t>
            </a:r>
            <a:r>
              <a:rPr lang="en-US" dirty="0"/>
              <a:t> over X’s data</a:t>
            </a:r>
          </a:p>
          <a:p>
            <a:pPr lvl="2"/>
            <a:r>
              <a:rPr lang="en-US" dirty="0"/>
              <a:t>Markov chain, n-gram, naïve Bayes, </a:t>
            </a:r>
            <a:r>
              <a:rPr lang="is-IS" dirty="0"/>
              <a:t>…. </a:t>
            </a:r>
            <a:r>
              <a:rPr lang="en-US" dirty="0"/>
              <a:t>more complex</a:t>
            </a:r>
          </a:p>
          <a:p>
            <a:endParaRPr lang="en-US" dirty="0"/>
          </a:p>
          <a:p>
            <a:r>
              <a:rPr lang="en-US" dirty="0"/>
              <a:t> For a new data sample S</a:t>
            </a:r>
          </a:p>
          <a:p>
            <a:pPr lvl="1"/>
            <a:r>
              <a:rPr lang="en-US" dirty="0"/>
              <a:t>Return P( S | D</a:t>
            </a:r>
            <a:r>
              <a:rPr lang="en-US" baseline="-25000" dirty="0"/>
              <a:t>X</a:t>
            </a:r>
            <a:r>
              <a:rPr lang="en-US" dirty="0"/>
              <a:t> )</a:t>
            </a:r>
          </a:p>
          <a:p>
            <a:pPr lvl="2"/>
            <a:r>
              <a:rPr lang="en-US" dirty="0"/>
              <a:t>assume maximum-likelihood model</a:t>
            </a:r>
          </a:p>
          <a:p>
            <a:pPr lvl="2"/>
            <a:r>
              <a:rPr lang="en-US" dirty="0"/>
              <a:t>detect same behavior if P &gt; threshold</a:t>
            </a:r>
          </a:p>
          <a:p>
            <a:pPr lvl="2"/>
            <a:r>
              <a:rPr lang="is-IS" dirty="0"/>
              <a:t>…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05001" y="3293532"/>
            <a:ext cx="6657848" cy="1253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what to do?</a:t>
            </a:r>
          </a:p>
        </p:txBody>
      </p:sp>
    </p:spTree>
    <p:extLst>
      <p:ext uri="{BB962C8B-B14F-4D97-AF65-F5344CB8AC3E}">
        <p14:creationId xmlns:p14="http://schemas.microsoft.com/office/powerpoint/2010/main" val="3626673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Dealing with opponents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malware X</a:t>
            </a:r>
          </a:p>
          <a:p>
            <a:pPr lvl="1"/>
            <a:r>
              <a:rPr lang="en-US" dirty="0"/>
              <a:t>Learn a distribution D</a:t>
            </a:r>
            <a:r>
              <a:rPr lang="en-US" baseline="-25000" dirty="0"/>
              <a:t>X</a:t>
            </a:r>
            <a:r>
              <a:rPr lang="en-US" dirty="0"/>
              <a:t> over X’s data</a:t>
            </a:r>
          </a:p>
          <a:p>
            <a:pPr lvl="2"/>
            <a:r>
              <a:rPr lang="en-US" dirty="0"/>
              <a:t>Markov chain, n-gram, naïve Bayes, </a:t>
            </a:r>
            <a:r>
              <a:rPr lang="is-IS" dirty="0"/>
              <a:t>…. </a:t>
            </a:r>
            <a:r>
              <a:rPr lang="en-US" dirty="0"/>
              <a:t>more complex</a:t>
            </a:r>
          </a:p>
          <a:p>
            <a:endParaRPr lang="en-US" dirty="0"/>
          </a:p>
          <a:p>
            <a:r>
              <a:rPr lang="en-US" dirty="0"/>
              <a:t> For a new data sample S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Return P( S | D</a:t>
            </a:r>
            <a:r>
              <a:rPr lang="en-US" b="1" baseline="-25000" dirty="0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 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assume maximum-likelihood model</a:t>
            </a:r>
          </a:p>
          <a:p>
            <a:pPr lvl="2"/>
            <a:r>
              <a:rPr lang="en-US" dirty="0"/>
              <a:t>detect same behavior if P &gt; threshold</a:t>
            </a:r>
          </a:p>
          <a:p>
            <a:pPr lvl="2"/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12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N-grams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348050"/>
              </p:ext>
            </p:extLst>
          </p:nvPr>
        </p:nvGraphicFramePr>
        <p:xfrm>
          <a:off x="5715296" y="178646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62963" y="2235200"/>
            <a:ext cx="32586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Given sequence:</a:t>
            </a:r>
          </a:p>
          <a:p>
            <a:r>
              <a:rPr lang="en-US" sz="3200" dirty="0"/>
              <a:t>1,1,2,3,3,1,2,3,3,3</a:t>
            </a:r>
          </a:p>
          <a:p>
            <a:endParaRPr lang="en-US" sz="3200" dirty="0"/>
          </a:p>
          <a:p>
            <a:r>
              <a:rPr lang="en-US" sz="3200" dirty="0"/>
              <a:t>Take windows:</a:t>
            </a:r>
          </a:p>
          <a:p>
            <a:r>
              <a:rPr lang="en-US" sz="3200" dirty="0"/>
              <a:t>1,1,2,3,3,1,2,3,3,3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850263" y="4241800"/>
            <a:ext cx="1016000" cy="4953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67763" y="4241800"/>
            <a:ext cx="1016000" cy="6477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36063" y="4241799"/>
            <a:ext cx="1016000" cy="77470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3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N-grams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828801"/>
            <a:ext cx="4264025" cy="47035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Every combination of past sequences is a state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States:</a:t>
            </a:r>
          </a:p>
          <a:p>
            <a:pPr lvl="1">
              <a:defRPr/>
            </a:pPr>
            <a:r>
              <a:rPr lang="en-US" dirty="0"/>
              <a:t>11, 21, 31</a:t>
            </a:r>
          </a:p>
          <a:p>
            <a:pPr lvl="1">
              <a:defRPr/>
            </a:pPr>
            <a:r>
              <a:rPr lang="en-US" dirty="0"/>
              <a:t>12, 22, 32</a:t>
            </a:r>
          </a:p>
          <a:p>
            <a:pPr lvl="1">
              <a:defRPr/>
            </a:pPr>
            <a:r>
              <a:rPr lang="en-US" dirty="0"/>
              <a:t>13, 23, 33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Transitions:</a:t>
            </a:r>
          </a:p>
          <a:p>
            <a:pPr lvl="1">
              <a:defRPr/>
            </a:pPr>
            <a:r>
              <a:rPr lang="en-US" dirty="0"/>
              <a:t>P(11</a:t>
            </a:r>
            <a:r>
              <a:rPr lang="en-US" dirty="0">
                <a:sym typeface="Wingdings"/>
              </a:rPr>
              <a:t>12</a:t>
            </a:r>
            <a:r>
              <a:rPr lang="en-US" dirty="0"/>
              <a:t>) = P(2|11) =</a:t>
            </a:r>
          </a:p>
          <a:p>
            <a:pPr marL="385723" lvl="1" indent="0">
              <a:buNone/>
              <a:defRPr/>
            </a:pPr>
            <a:r>
              <a:rPr lang="en-US" dirty="0"/>
              <a:t>      P(112) / P(11?)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35618"/>
              </p:ext>
            </p:extLst>
          </p:nvPr>
        </p:nvGraphicFramePr>
        <p:xfrm>
          <a:off x="5715296" y="178646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023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N-grams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combination of past </a:t>
            </a:r>
          </a:p>
          <a:p>
            <a:pPr marL="0" indent="0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sequences is a state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27B3A-E807-5B45-B8CA-823CFD5FDC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45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1797366" y="2550687"/>
            <a:ext cx="3225800" cy="25733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eaLnBrk="0" hangingPunct="0">
              <a:defRPr/>
            </a:pPr>
            <a:r>
              <a:rPr lang="en-US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Prob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(1123) =</a:t>
            </a:r>
          </a:p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P(11) * P(11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sym typeface="Wingdings"/>
              </a:rPr>
              <a:t>12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) * P(12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sym typeface="Wingdings"/>
              </a:rPr>
              <a:t>23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) =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?</a:t>
            </a:r>
          </a:p>
        </p:txBody>
      </p:sp>
      <p:pic>
        <p:nvPicPr>
          <p:cNvPr id="56325" name="Picture 4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5610028"/>
            <a:ext cx="7064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135618"/>
              </p:ext>
            </p:extLst>
          </p:nvPr>
        </p:nvGraphicFramePr>
        <p:xfrm>
          <a:off x="5715296" y="178646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87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N-grams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combination of past </a:t>
            </a:r>
          </a:p>
          <a:p>
            <a:pPr marL="0" indent="0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sequences is a state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797366" y="2550687"/>
            <a:ext cx="3225800" cy="25733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eaLnBrk="0" hangingPunct="0">
              <a:defRPr/>
            </a:pPr>
            <a:r>
              <a:rPr lang="en-US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Prob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(1123) =</a:t>
            </a:r>
          </a:p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P(11) * P(11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sym typeface="Wingdings"/>
              </a:rPr>
              <a:t>12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) * P(12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sym typeface="Wingdings"/>
              </a:rPr>
              <a:t>23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) =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</a:p>
          <a:p>
            <a:pPr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? = 1/8 * 1 * 1 = 1/8</a:t>
            </a:r>
          </a:p>
        </p:txBody>
      </p:sp>
      <p:pic>
        <p:nvPicPr>
          <p:cNvPr id="56325" name="Picture 4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24" y="5610028"/>
            <a:ext cx="7064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58138"/>
              </p:ext>
            </p:extLst>
          </p:nvPr>
        </p:nvGraphicFramePr>
        <p:xfrm>
          <a:off x="5715296" y="1786465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61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N-grams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Popular tools in natural language processing (NLP)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 names: </a:t>
            </a:r>
          </a:p>
          <a:p>
            <a:pPr lvl="2"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</a:rPr>
              <a:t>bigrams, trigrams, higher-order Markov chains, shingles</a:t>
            </a:r>
          </a:p>
          <a:p>
            <a:pPr marL="385723" lvl="1" indent="0">
              <a:buNone/>
              <a:defRPr/>
            </a:pPr>
            <a:endParaRPr lang="en-US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Almost always need to be combined with </a:t>
            </a:r>
            <a:r>
              <a:rPr lang="en-US" dirty="0">
                <a:solidFill>
                  <a:schemeClr val="accent1"/>
                </a:solidFill>
                <a:latin typeface="Tahoma" charset="0"/>
                <a:ea typeface="ＭＳ Ｐゴシック" charset="0"/>
                <a:cs typeface="ＭＳ Ｐゴシック" charset="0"/>
              </a:rPr>
              <a:t>smoothing methods</a:t>
            </a:r>
          </a:p>
          <a:p>
            <a:pPr lvl="1">
              <a:defRPr/>
            </a:pPr>
            <a:r>
              <a:rPr lang="en-US" dirty="0">
                <a:solidFill>
                  <a:srgbClr val="FF6600"/>
                </a:solidFill>
                <a:latin typeface="Tahoma" charset="0"/>
                <a:ea typeface="ＭＳ Ｐゴシック" charset="0"/>
                <a:cs typeface="ＭＳ Ｐゴシック" charset="0"/>
              </a:rPr>
              <a:t>add a count of 1 to all occurrences (Laplace)</a:t>
            </a:r>
          </a:p>
          <a:p>
            <a:pPr lvl="1">
              <a:defRPr/>
            </a:pPr>
            <a:r>
              <a:rPr lang="en-US" dirty="0">
                <a:solidFill>
                  <a:srgbClr val="FF6600"/>
                </a:solidFill>
                <a:latin typeface="Tahoma" charset="0"/>
                <a:ea typeface="ＭＳ Ｐゴシック" charset="0"/>
                <a:cs typeface="ＭＳ Ｐゴシック" charset="0"/>
              </a:rPr>
              <a:t>avoids </a:t>
            </a:r>
            <a:r>
              <a:rPr lang="en-US" dirty="0" err="1">
                <a:solidFill>
                  <a:srgbClr val="FF6600"/>
                </a:solidFill>
                <a:latin typeface="Tahoma" charset="0"/>
                <a:ea typeface="ＭＳ Ｐゴシック" charset="0"/>
                <a:cs typeface="ＭＳ Ｐゴシック" charset="0"/>
              </a:rPr>
              <a:t>overfitting</a:t>
            </a:r>
            <a:endParaRPr lang="en-US" dirty="0">
              <a:solidFill>
                <a:srgbClr val="FF66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dirty="0">
              <a:solidFill>
                <a:srgbClr val="000000"/>
              </a:solidFill>
              <a:latin typeface="Tahoma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Simple to use, but the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size can blow-up 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when the alphabet gets large (e.g., all the words in a language)</a:t>
            </a:r>
          </a:p>
          <a:p>
            <a:pPr lvl="1">
              <a:defRPr/>
            </a:pPr>
            <a:r>
              <a:rPr lang="en-US" i="1" dirty="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rPr>
              <a:t>HASH</a:t>
            </a:r>
            <a:r>
              <a:rPr lang="en-US" i="1" dirty="0">
                <a:solidFill>
                  <a:srgbClr val="94B6D2"/>
                </a:solidFill>
                <a:latin typeface="Tahoma" charset="0"/>
                <a:ea typeface="ＭＳ Ｐゴシック" charset="0"/>
                <a:cs typeface="ＭＳ Ｐゴシック" charset="0"/>
              </a:rPr>
              <a:t>!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Commonly used to detect malware using </a:t>
            </a:r>
            <a:r>
              <a:rPr lang="en-US" b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Byte N-grams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413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code (Zeus)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latin typeface="Courier"/>
                <a:cs typeface="Courier"/>
              </a:rPr>
              <a:t>4D 5A 00 00 00 00 00 00 00 00 00 00 00 00 00 00 00 00 00 00 00 00 00 00 00 00 00 00 00 00 00 00 00 00 00 00 00 00 00 00 00 00 00 00 00 00 00 00 00 00 00 00 00 00 00 00 00 00 00 00 D8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50 45 00 00 4C 01 03 00 75 39 B2 52 00 00 00 00 00 00 00 00 E0 00 02 01 0B 01 0A 00 00 08 02 00 00 3A 00 00 00 00 00 00 48 30 01 00 00 10 00 00 00 20 02 00 00 00 40 00 00 10 00 00 00 02 00 00 05 00 01 00 01 00 00 00 05 00 01 00 00 00 00 00 00 70 02 00 00 04 00 00 00 00 00 00 02 00 00 81 00 00 10 00 00 10 00 00 00 00 10 00 00 10 00 00 00 00 00 00 10 00 00 00 00 00 00 00 00 00 00 00 A4 F7 01 00 18 01 00 00 00 00 00 00 00 00 00 00 00 00 00 00 00 00 00 00 00 00 00 00 00 00 00 00 00 50 02 00 AC 11 00 00 00 00 00 00 00 00 00 00 00 00 00 00 00 00 00 00 00 00 00 00 00 00 00 00 00 00 00 00 00 00 00 00 00 00 00 00 00 00 00 00 00 00 00 00 00 00 00 00 00 10 00 00 A0 05 00 00 00 00 00 00 00 00 00 00 00 00 00 00 00 00 00 00 00 00 00 00 00 00 00 00 2E 74 65 78 74 00 00 00 84 06 02 00 00 10 00 00 00 08 02 00 00 04 00 00 00 00 00 00 00 00 00 00 00 00 00 00 20 00 00 60 2E 64 61 74 61 00 00 00 50 20 00 00 00 20 02 00 00 04 00 00 00 0C 02 00 00 00 00 00 00 00 00 00 00 00 00 00 40 00 00 C0 2E 72 65 6C 6F 63 00 00 7C 16 00 00 00 50 02 00 00 18 00 00 00 10 02 00 00 00 00 00 00 00 00 00 00 00 00 00 40 00 00 42 00 00 00 00 00 00 00 00 00 00 00 00 00 00 00 00 00 00 00 00 00 00 00 00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97705" y="1538210"/>
            <a:ext cx="1193588" cy="4953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11743" y="1538210"/>
            <a:ext cx="1169324" cy="6477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4091" y="1538209"/>
            <a:ext cx="1207046" cy="77470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015893"/>
              </p:ext>
            </p:extLst>
          </p:nvPr>
        </p:nvGraphicFramePr>
        <p:xfrm>
          <a:off x="5777481" y="2880476"/>
          <a:ext cx="2895600" cy="3337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800" dirty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801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Byte N-grams?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“N-grams have the ability to capture </a:t>
            </a:r>
            <a:r>
              <a:rPr lang="en-US" i="1" dirty="0">
                <a:solidFill>
                  <a:schemeClr val="accent2"/>
                </a:solidFill>
              </a:rPr>
              <a:t>implicit features </a:t>
            </a:r>
            <a:r>
              <a:rPr lang="en-US" i="1" dirty="0"/>
              <a:t>of the input that are difficult to detect explicitly. As a growing number of malware writers use tools to write and compile their code, n-grams could detect features of the code that are specific for certain </a:t>
            </a:r>
            <a:r>
              <a:rPr lang="en-US" i="1" dirty="0">
                <a:solidFill>
                  <a:srgbClr val="E68230"/>
                </a:solidFill>
              </a:rPr>
              <a:t>tools</a:t>
            </a:r>
            <a:r>
              <a:rPr lang="en-US" i="1" dirty="0"/>
              <a:t>, or families of tools, including code generators, compilers, and programming environment. In addition, n-grams could capture features that are specific for authors, coding styles, or even behavioral features.”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8426" y="6096000"/>
            <a:ext cx="6779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New Malicious Code Using N-grams Signatures</a:t>
            </a:r>
          </a:p>
          <a:p>
            <a:r>
              <a:rPr lang="en-US" i="1" dirty="0"/>
              <a:t>Tony </a:t>
            </a:r>
            <a:r>
              <a:rPr lang="en-US" i="1" dirty="0" err="1"/>
              <a:t>Abou-Assaleh</a:t>
            </a:r>
            <a:r>
              <a:rPr lang="en-US" i="1" dirty="0"/>
              <a:t>, Nick </a:t>
            </a:r>
            <a:r>
              <a:rPr lang="en-US" i="1" dirty="0" err="1"/>
              <a:t>Cercone</a:t>
            </a:r>
            <a:r>
              <a:rPr lang="en-US" i="1" dirty="0"/>
              <a:t>, </a:t>
            </a:r>
            <a:r>
              <a:rPr lang="en-US" i="1" dirty="0" err="1"/>
              <a:t>Vlado</a:t>
            </a:r>
            <a:r>
              <a:rPr lang="en-US" i="1" dirty="0"/>
              <a:t> </a:t>
            </a:r>
            <a:r>
              <a:rPr lang="en-US" i="1" dirty="0" err="1"/>
              <a:t>Keselj</a:t>
            </a:r>
            <a:r>
              <a:rPr lang="en-US" i="1" dirty="0"/>
              <a:t>, and Ray </a:t>
            </a:r>
            <a:r>
              <a:rPr lang="en-US" i="1" dirty="0" err="1"/>
              <a:t>Sweidan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3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background?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3660" y="1600200"/>
            <a:ext cx="3143349" cy="4525963"/>
          </a:xfrm>
        </p:spPr>
        <p:txBody>
          <a:bodyPr>
            <a:normAutofit/>
          </a:bodyPr>
          <a:lstStyle/>
          <a:p>
            <a:r>
              <a:rPr lang="en-US" dirty="0"/>
              <a:t>Excellent text book, contains intuitive explanations of many of the basic machine learning methods and algorithms</a:t>
            </a:r>
          </a:p>
          <a:p>
            <a:endParaRPr lang="en-US" dirty="0"/>
          </a:p>
          <a:p>
            <a:r>
              <a:rPr lang="en-US" u="sng" dirty="0">
                <a:solidFill>
                  <a:srgbClr val="3366FF"/>
                </a:solidFill>
                <a:hlinkClick r:id="rId2"/>
              </a:rPr>
              <a:t>https://www.cs.bris.ac.uk/~flach/mlbook/</a:t>
            </a:r>
            <a:endParaRPr lang="en-US" u="sng" dirty="0">
              <a:solidFill>
                <a:srgbClr val="3366FF"/>
              </a:solidFill>
            </a:endParaRPr>
          </a:p>
          <a:p>
            <a:endParaRPr lang="en-US" u="sng" dirty="0">
              <a:solidFill>
                <a:srgbClr val="3366FF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Highly recommended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555" y="1672452"/>
            <a:ext cx="3785245" cy="49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6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(HLUX2)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13169-7425-EB4A-B975-9814F8857C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Screen Shot 2016-08-21 at 21.3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963"/>
            <a:ext cx="9144000" cy="59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21 at 21.3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963"/>
            <a:ext cx="9144000" cy="5940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(HLUX2)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0503" y="2581921"/>
            <a:ext cx="4022602" cy="39831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20503" y="2696346"/>
            <a:ext cx="4022602" cy="27131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0503" y="2847244"/>
            <a:ext cx="4022602" cy="2335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274650"/>
              </p:ext>
            </p:extLst>
          </p:nvPr>
        </p:nvGraphicFramePr>
        <p:xfrm>
          <a:off x="289188" y="3935922"/>
          <a:ext cx="8383893" cy="1463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94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..249-&gt;..237,TCP,SYN+ACK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..237-&gt;..249,TCP,ACK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..237-&gt;..249,TCP,ACK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..237-&gt;..100,TCP,SYN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..237-&gt;..100,TCP,SYN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..100-&gt;..237,TCP,SYN+ACK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192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21 at 21.3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963"/>
            <a:ext cx="9144000" cy="5940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(HLUX2)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0503" y="2581921"/>
            <a:ext cx="4022602" cy="39831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20503" y="2696346"/>
            <a:ext cx="4022602" cy="271315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0503" y="2847244"/>
            <a:ext cx="4022602" cy="23359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628788"/>
              </p:ext>
            </p:extLst>
          </p:nvPr>
        </p:nvGraphicFramePr>
        <p:xfrm>
          <a:off x="289188" y="3935922"/>
          <a:ext cx="8383893" cy="1463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94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..249-&gt;..237,TCP,SYN+ACK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..237-&gt;..249,TCP,ACK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r>
                        <a:rPr lang="en-US" sz="1800" dirty="0"/>
                        <a:t>..237-&gt;..249,TCP,ACK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..237-&gt;..100,TCP,SYN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68"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..237-&gt;..249,TCP,FIN+ACK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..237-&gt;..100,TCP,SYN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..100-&gt;..237,TCP,SYN+ACK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 bwMode="auto">
          <a:xfrm>
            <a:off x="4348196" y="3712867"/>
            <a:ext cx="4441612" cy="25317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Finding a good mapping</a:t>
            </a:r>
          </a:p>
          <a:p>
            <a:pPr algn="ctr"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from raw traffic to</a:t>
            </a:r>
          </a:p>
          <a:p>
            <a:pPr algn="ctr"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discrete symbols</a:t>
            </a:r>
          </a:p>
          <a:p>
            <a:pPr algn="ctr" eaLnBrk="0" hangingPunct="0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is </a:t>
            </a:r>
            <a:r>
              <a:rPr lang="en-US" dirty="0">
                <a:solidFill>
                  <a:srgbClr val="FFFEE6"/>
                </a:solidFill>
                <a:latin typeface="Arial" charset="0"/>
                <a:ea typeface="ＭＳ Ｐゴシック" pitchFamily="1" charset="-128"/>
              </a:rPr>
              <a:t>key</a:t>
            </a:r>
          </a:p>
          <a:p>
            <a:pPr algn="ctr" eaLnBrk="0" hangingPunct="0">
              <a:defRPr/>
            </a:pPr>
            <a:endParaRPr lang="en-US" dirty="0">
              <a:solidFill>
                <a:schemeClr val="accent6"/>
              </a:solidFill>
              <a:latin typeface="Arial" charset="0"/>
              <a:ea typeface="ＭＳ Ｐゴシック" pitchFamily="1" charset="-128"/>
            </a:endParaRPr>
          </a:p>
          <a:p>
            <a:pPr algn="ctr" eaLnBrk="0" hangingPunct="0">
              <a:defRPr/>
            </a:pPr>
            <a:r>
              <a:rPr lang="en-US" b="1" i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Often people simply use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628562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/>
              <a:t>Profiling network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/>
          <a:lstStyle/>
          <a:p>
            <a:r>
              <a:rPr lang="en-US" dirty="0"/>
              <a:t>Our own work on </a:t>
            </a:r>
            <a:r>
              <a:rPr lang="en-US" dirty="0" err="1"/>
              <a:t>NetFlow</a:t>
            </a:r>
            <a:r>
              <a:rPr lang="en-US" dirty="0"/>
              <a:t> traces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 into discrete sequences: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966"/>
            <a:ext cx="9144000" cy="1759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" y="4018848"/>
            <a:ext cx="9144000" cy="1506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1161197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/>
              <a:t>A probabilistic model for malware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17" y="1152967"/>
            <a:ext cx="6588165" cy="57050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3329885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/>
              <a:t>A probabilistic model for malware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17" y="1152967"/>
            <a:ext cx="6588165" cy="57050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F9B604-4224-7C4D-A605-F10138B465A3}"/>
              </a:ext>
            </a:extLst>
          </p:cNvPr>
          <p:cNvSpPr/>
          <p:nvPr/>
        </p:nvSpPr>
        <p:spPr>
          <a:xfrm>
            <a:off x="1905001" y="3293532"/>
            <a:ext cx="6657848" cy="1253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Q: how to use this model?</a:t>
            </a:r>
          </a:p>
        </p:txBody>
      </p:sp>
    </p:spTree>
    <p:extLst>
      <p:ext uri="{BB962C8B-B14F-4D97-AF65-F5344CB8AC3E}">
        <p14:creationId xmlns:p14="http://schemas.microsoft.com/office/powerpoint/2010/main" val="177640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/>
              <a:t>A probabilistic model for malware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17" y="1152967"/>
            <a:ext cx="6588165" cy="57050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99BC26-55B2-F140-B76B-FAEA8A4C56A9}"/>
              </a:ext>
            </a:extLst>
          </p:cNvPr>
          <p:cNvSpPr/>
          <p:nvPr/>
        </p:nvSpPr>
        <p:spPr>
          <a:xfrm>
            <a:off x="1686291" y="3922357"/>
            <a:ext cx="7077237" cy="22475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r>
              <a:rPr lang="nl-NL" sz="2800" dirty="0"/>
              <a:t>Profiling:</a:t>
            </a:r>
          </a:p>
          <a:p>
            <a:pPr algn="ctr"/>
            <a:endParaRPr lang="nl-NL" sz="2800" dirty="0"/>
          </a:p>
          <a:p>
            <a:pPr algn="ctr"/>
            <a:r>
              <a:rPr lang="nl-NL" sz="2800" dirty="0"/>
              <a:t>Behavior of new data set should fit</a:t>
            </a:r>
          </a:p>
          <a:p>
            <a:pPr algn="ctr"/>
            <a:r>
              <a:rPr lang="nl-NL" sz="2800" dirty="0" err="1"/>
              <a:t>the</a:t>
            </a:r>
            <a:r>
              <a:rPr lang="nl-NL" sz="2800" dirty="0"/>
              <a:t> learned distribution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3614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Profiling: observed </a:t>
            </a:r>
            <a:r>
              <a:rPr lang="en-US" dirty="0" err="1"/>
              <a:t>vs</a:t>
            </a:r>
            <a:r>
              <a:rPr lang="en-US" dirty="0"/>
              <a:t> expected events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1190573"/>
            <a:ext cx="6699915" cy="53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01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scenarios: click-fraud, spamming, </a:t>
            </a:r>
            <a:r>
              <a:rPr lang="en-US" dirty="0" err="1"/>
              <a:t>DDoS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For each scenario:</a:t>
            </a:r>
          </a:p>
          <a:p>
            <a:pPr lvl="1"/>
            <a:r>
              <a:rPr lang="en-US" dirty="0"/>
              <a:t>Learn state machine model from </a:t>
            </a:r>
            <a:r>
              <a:rPr lang="en-US" dirty="0">
                <a:solidFill>
                  <a:srgbClr val="108BD9"/>
                </a:solidFill>
              </a:rPr>
              <a:t>1 malicious host</a:t>
            </a:r>
          </a:p>
          <a:p>
            <a:pPr lvl="1"/>
            <a:r>
              <a:rPr lang="en-US" dirty="0"/>
              <a:t>Behavioral </a:t>
            </a:r>
            <a:r>
              <a:rPr lang="en-US" dirty="0">
                <a:solidFill>
                  <a:srgbClr val="108BD9"/>
                </a:solidFill>
              </a:rPr>
              <a:t>difference is </a:t>
            </a:r>
            <a:r>
              <a:rPr lang="en-US" dirty="0">
                <a:solidFill>
                  <a:srgbClr val="108BD9"/>
                </a:solidFill>
                <a:sym typeface="Wingdings"/>
              </a:rPr>
              <a:t>small </a:t>
            </a:r>
            <a:r>
              <a:rPr lang="en-US" dirty="0">
                <a:sym typeface="Wingdings"/>
              </a:rPr>
              <a:t> malicious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4368" y="652534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Verwer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3352"/>
              </p:ext>
            </p:extLst>
          </p:nvPr>
        </p:nvGraphicFramePr>
        <p:xfrm>
          <a:off x="1662765" y="4572607"/>
          <a:ext cx="6096000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080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- anomaly 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scenarios: click-fraud, spamming, </a:t>
            </a:r>
            <a:r>
              <a:rPr lang="en-US" dirty="0" err="1"/>
              <a:t>DDoS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For each scenario:</a:t>
            </a:r>
          </a:p>
          <a:p>
            <a:pPr lvl="1"/>
            <a:r>
              <a:rPr lang="en-US" dirty="0"/>
              <a:t>Learn models from </a:t>
            </a:r>
            <a:r>
              <a:rPr lang="en-US" dirty="0">
                <a:solidFill>
                  <a:srgbClr val="008000"/>
                </a:solidFill>
              </a:rPr>
              <a:t>a large set of benign hosts</a:t>
            </a:r>
          </a:p>
          <a:p>
            <a:pPr lvl="1"/>
            <a:r>
              <a:rPr lang="en-US" dirty="0"/>
              <a:t>Behavioral difference </a:t>
            </a:r>
            <a:r>
              <a:rPr lang="en-US" dirty="0">
                <a:solidFill>
                  <a:srgbClr val="108BD9"/>
                </a:solidFill>
              </a:rPr>
              <a:t>to every model is </a:t>
            </a:r>
            <a:r>
              <a:rPr lang="en-US" dirty="0">
                <a:solidFill>
                  <a:srgbClr val="108BD9"/>
                </a:solidFill>
                <a:sym typeface="Wingdings"/>
              </a:rPr>
              <a:t>large </a:t>
            </a:r>
            <a:r>
              <a:rPr lang="en-US" dirty="0">
                <a:sym typeface="Wingdings"/>
              </a:rPr>
              <a:t> malicious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4368" y="6525344"/>
            <a:ext cx="125963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00"/>
              </a:spcBef>
            </a:pPr>
            <a:r>
              <a:rPr lang="en-US" altLang="nl-NL" sz="1600" dirty="0">
                <a:latin typeface="Tw Cen MT" charset="0"/>
              </a:rPr>
              <a:t>Sicco Verwer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94036"/>
              </p:ext>
            </p:extLst>
          </p:nvPr>
        </p:nvGraphicFramePr>
        <p:xfrm>
          <a:off x="1662336" y="4559300"/>
          <a:ext cx="6096000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37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background (for all)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Excellent textbook, quite some</a:t>
            </a:r>
          </a:p>
          <a:p>
            <a:pPr marL="0" indent="0">
              <a:buNone/>
            </a:pPr>
            <a:r>
              <a:rPr lang="en-US" dirty="0"/>
              <a:t>math, but also very good intuition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http://statweb.stanford.edu/~tibs/ElemStatLearn/download.html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including some R code:</a:t>
            </a:r>
          </a:p>
          <a:p>
            <a:r>
              <a:rPr lang="en-US" dirty="0">
                <a:hlinkClick r:id="rId3"/>
              </a:rPr>
              <a:t>http://statweb.stanford.edu/~tibs/ElemStatLearn/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50" y="1323551"/>
            <a:ext cx="2392672" cy="35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8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</a:rPr>
              <a:t>The privacy issue: record linkage</a:t>
            </a:r>
          </a:p>
        </p:txBody>
      </p:sp>
      <p:pic>
        <p:nvPicPr>
          <p:cNvPr id="12292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01" y="2014538"/>
            <a:ext cx="7619862" cy="3624262"/>
          </a:xfrm>
        </p:spPr>
      </p:pic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593725" y="1557338"/>
            <a:ext cx="578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>
                <a:solidFill>
                  <a:schemeClr val="hlink"/>
                </a:solidFill>
              </a:rPr>
              <a:t>Massachusetts hospital discharge dataset</a:t>
            </a:r>
          </a:p>
        </p:txBody>
      </p:sp>
      <p:sp>
        <p:nvSpPr>
          <p:cNvPr id="12294" name="AutoShape 7"/>
          <p:cNvSpPr>
            <a:spLocks noChangeArrowheads="1"/>
          </p:cNvSpPr>
          <p:nvPr/>
        </p:nvSpPr>
        <p:spPr bwMode="auto">
          <a:xfrm rot="3072938">
            <a:off x="903289" y="3195782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AutoShape 8"/>
          <p:cNvSpPr>
            <a:spLocks noChangeArrowheads="1"/>
          </p:cNvSpPr>
          <p:nvPr/>
        </p:nvSpPr>
        <p:spPr bwMode="auto">
          <a:xfrm rot="-2422530">
            <a:off x="963453" y="4862946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746125" y="5638800"/>
            <a:ext cx="2863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>
                <a:solidFill>
                  <a:schemeClr val="hlink"/>
                </a:solidFill>
              </a:rPr>
              <a:t>Public voter dataset</a:t>
            </a:r>
          </a:p>
        </p:txBody>
      </p:sp>
      <p:sp>
        <p:nvSpPr>
          <p:cNvPr id="12297" name="Oval 10"/>
          <p:cNvSpPr>
            <a:spLocks noChangeArrowheads="1"/>
          </p:cNvSpPr>
          <p:nvPr/>
        </p:nvSpPr>
        <p:spPr bwMode="auto">
          <a:xfrm>
            <a:off x="7128370" y="3709199"/>
            <a:ext cx="1370013" cy="27834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0401" y="6484338"/>
            <a:ext cx="18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Latanya</a:t>
            </a:r>
            <a:r>
              <a:rPr lang="en-US" dirty="0"/>
              <a:t> Sweeney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229497153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Privacy: LEHD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http://lehd.ces.census.gov/data/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Measure</a:t>
            </a:r>
            <a:r>
              <a:rPr lang="nl-NL" dirty="0"/>
              <a:t> </a:t>
            </a:r>
            <a:r>
              <a:rPr lang="nl-NL" dirty="0" err="1"/>
              <a:t>anonymity</a:t>
            </a:r>
            <a:r>
              <a:rPr lang="nl-NL" dirty="0"/>
              <a:t> sets: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the set of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identical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quantities</a:t>
            </a:r>
            <a:r>
              <a:rPr lang="nl-NL" dirty="0"/>
              <a:t> of interest (</a:t>
            </a:r>
            <a:r>
              <a:rPr lang="nl-NL" dirty="0" err="1"/>
              <a:t>work</a:t>
            </a:r>
            <a:r>
              <a:rPr lang="nl-NL" dirty="0"/>
              <a:t>-home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206000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/>
              <a:t>Fraction of people in A.S. of size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6613" y="1657350"/>
            <a:ext cx="7037387" cy="48101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Red = revealing only work location, Green = revealing only home location</a:t>
            </a:r>
          </a:p>
          <a:p>
            <a:r>
              <a:rPr lang="en-US" dirty="0"/>
              <a:t>Grey = revealing both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991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35100" y="6261100"/>
            <a:ext cx="50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Anonymity of Home/Work Location Pairs</a:t>
            </a:r>
          </a:p>
          <a:p>
            <a:r>
              <a:rPr lang="en-US" dirty="0"/>
              <a:t>Philippe </a:t>
            </a:r>
            <a:r>
              <a:rPr lang="en-US" dirty="0" err="1"/>
              <a:t>Golle</a:t>
            </a:r>
            <a:r>
              <a:rPr lang="en-US" dirty="0"/>
              <a:t> and Kurt Partridge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3377" y="6511751"/>
            <a:ext cx="1344638" cy="34191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734487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ML fails in cyber security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majority (&gt; 99%) of cases are benign</a:t>
            </a:r>
          </a:p>
          <a:p>
            <a:pPr lvl="1"/>
            <a:r>
              <a:rPr lang="en-US" i="1" dirty="0">
                <a:solidFill>
                  <a:srgbClr val="DD8047"/>
                </a:solidFill>
              </a:rPr>
              <a:t>Resample/synthesize data, ROC/PR analysis!</a:t>
            </a:r>
          </a:p>
          <a:p>
            <a:endParaRPr lang="en-US" dirty="0"/>
          </a:p>
          <a:p>
            <a:r>
              <a:rPr lang="en-US" dirty="0"/>
              <a:t>Data is sequential</a:t>
            </a:r>
          </a:p>
          <a:p>
            <a:pPr lvl="1"/>
            <a:r>
              <a:rPr lang="en-US" i="1" dirty="0">
                <a:solidFill>
                  <a:srgbClr val="DD8047"/>
                </a:solidFill>
              </a:rPr>
              <a:t>Look for temporal patterns!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massive and keeps coming in</a:t>
            </a:r>
          </a:p>
          <a:p>
            <a:pPr lvl="1"/>
            <a:r>
              <a:rPr lang="en-US" i="1" dirty="0">
                <a:solidFill>
                  <a:srgbClr val="DD8047"/>
                </a:solidFill>
              </a:rPr>
              <a:t>Hash to approximate, distribute if possible!</a:t>
            </a:r>
          </a:p>
          <a:p>
            <a:endParaRPr lang="en-US" dirty="0"/>
          </a:p>
          <a:p>
            <a:r>
              <a:rPr lang="en-US" dirty="0"/>
              <a:t>There is an opponent, they learn too</a:t>
            </a:r>
          </a:p>
          <a:p>
            <a:pPr lvl="1"/>
            <a:r>
              <a:rPr lang="en-US" i="1" dirty="0">
                <a:solidFill>
                  <a:srgbClr val="DD8047"/>
                </a:solidFill>
              </a:rPr>
              <a:t>Detect behavior instead of predefined patterns! …</a:t>
            </a:r>
          </a:p>
          <a:p>
            <a:pPr lvl="1"/>
            <a:endParaRPr lang="en-US" dirty="0"/>
          </a:p>
          <a:p>
            <a:r>
              <a:rPr lang="en-US" dirty="0"/>
              <a:t>Privacy makes data inaccessible</a:t>
            </a:r>
            <a:r>
              <a:rPr lang="is-IS" dirty="0"/>
              <a:t>…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Privacy preserving data mining</a:t>
            </a:r>
            <a:r>
              <a:rPr lang="is-IS" i="1" dirty="0">
                <a:solidFill>
                  <a:schemeClr val="accent2"/>
                </a:solidFill>
              </a:rPr>
              <a:t>…</a:t>
            </a:r>
            <a:endParaRPr lang="en-US" i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3377" y="6511751"/>
            <a:ext cx="1330623" cy="346249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Sicco Verwer</a:t>
            </a:r>
          </a:p>
        </p:txBody>
      </p:sp>
    </p:spTree>
    <p:extLst>
      <p:ext uri="{BB962C8B-B14F-4D97-AF65-F5344CB8AC3E}">
        <p14:creationId xmlns:p14="http://schemas.microsoft.com/office/powerpoint/2010/main" val="383983495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1 - fraud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3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is one transaction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F7AF1-1BD3-E849-B887-49C8150D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5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is one transaction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C71CE-B437-C44E-BD97-3F10F97F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1D1B8D-26B8-D542-815A-5B2AFC23524C}"/>
              </a:ext>
            </a:extLst>
          </p:cNvPr>
          <p:cNvSpPr/>
          <p:nvPr/>
        </p:nvSpPr>
        <p:spPr>
          <a:xfrm>
            <a:off x="3369669" y="4640113"/>
            <a:ext cx="4538995" cy="17730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Which transactions are fraudulent?</a:t>
            </a:r>
          </a:p>
        </p:txBody>
      </p:sp>
    </p:spTree>
    <p:extLst>
      <p:ext uri="{BB962C8B-B14F-4D97-AF65-F5344CB8AC3E}">
        <p14:creationId xmlns:p14="http://schemas.microsoft.com/office/powerpoint/2010/main" val="130724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is one transaction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C71CE-B437-C44E-BD97-3F10F97F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D6470-7D00-8F4F-9590-E599152A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1" y="808687"/>
            <a:ext cx="5901179" cy="439238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E39956-A43D-C244-A78B-143BA3FD182C}"/>
              </a:ext>
            </a:extLst>
          </p:cNvPr>
          <p:cNvSpPr/>
          <p:nvPr/>
        </p:nvSpPr>
        <p:spPr>
          <a:xfrm>
            <a:off x="1635424" y="5366942"/>
            <a:ext cx="5080623" cy="13358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Transactions per client</a:t>
            </a:r>
          </a:p>
        </p:txBody>
      </p:sp>
    </p:spTree>
    <p:extLst>
      <p:ext uri="{BB962C8B-B14F-4D97-AF65-F5344CB8AC3E}">
        <p14:creationId xmlns:p14="http://schemas.microsoft.com/office/powerpoint/2010/main" val="1130792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is one transaction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C71CE-B437-C44E-BD97-3F10F97F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E39956-A43D-C244-A78B-143BA3FD182C}"/>
              </a:ext>
            </a:extLst>
          </p:cNvPr>
          <p:cNvSpPr/>
          <p:nvPr/>
        </p:nvSpPr>
        <p:spPr>
          <a:xfrm>
            <a:off x="1635424" y="5366942"/>
            <a:ext cx="5080623" cy="13358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Transactions per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45D52-66F9-6144-8929-80336D1E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67" y="914400"/>
            <a:ext cx="5914333" cy="432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E39956-A43D-C244-A78B-143BA3FD182C}"/>
              </a:ext>
            </a:extLst>
          </p:cNvPr>
          <p:cNvSpPr/>
          <p:nvPr/>
        </p:nvSpPr>
        <p:spPr>
          <a:xfrm>
            <a:off x="1635424" y="5366942"/>
            <a:ext cx="5080623" cy="13358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Fraudulent Transactions per 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400EB-F1B4-5745-B6F8-68B50241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38" y="1742821"/>
            <a:ext cx="7604662" cy="31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3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background (from university)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overview of basic data</a:t>
            </a:r>
          </a:p>
          <a:p>
            <a:pPr marL="0" indent="0">
              <a:buNone/>
            </a:pPr>
            <a:r>
              <a:rPr lang="en-US" dirty="0"/>
              <a:t>preprocessing, classification,</a:t>
            </a:r>
          </a:p>
          <a:p>
            <a:pPr marL="0" indent="0">
              <a:buNone/>
            </a:pPr>
            <a:r>
              <a:rPr lang="en-US" dirty="0"/>
              <a:t>pattern mining, and clustering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little geometric, mostly logical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>
                <a:solidFill>
                  <a:srgbClr val="3366FF"/>
                </a:solidFill>
                <a:hlinkClick r:id="rId2"/>
              </a:rPr>
              <a:t>http://www.sciencedirect.com/science/book/9780123814791</a:t>
            </a:r>
            <a:endParaRPr lang="en-US" u="sng" dirty="0">
              <a:solidFill>
                <a:srgbClr val="33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94" y="1417638"/>
            <a:ext cx="3068605" cy="37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62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can be aggregated in many different ways</a:t>
            </a:r>
          </a:p>
          <a:p>
            <a:pPr lvl="1"/>
            <a:r>
              <a:rPr lang="en-US" dirty="0"/>
              <a:t>understand the goal!</a:t>
            </a:r>
          </a:p>
          <a:p>
            <a:pPr lvl="1"/>
            <a:r>
              <a:rPr lang="en-US" dirty="0"/>
              <a:t>understand the data!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before modeling!</a:t>
            </a:r>
          </a:p>
          <a:p>
            <a:pPr lvl="1"/>
            <a:endParaRPr lang="en-US" dirty="0"/>
          </a:p>
          <a:p>
            <a:r>
              <a:rPr lang="en-US" dirty="0"/>
              <a:t>Key tool: visualization</a:t>
            </a:r>
          </a:p>
          <a:p>
            <a:pPr lvl="1"/>
            <a:r>
              <a:rPr lang="en-US" dirty="0"/>
              <a:t>heat maps</a:t>
            </a:r>
          </a:p>
          <a:p>
            <a:pPr lvl="1"/>
            <a:r>
              <a:rPr lang="en-US" dirty="0"/>
              <a:t>cross tables</a:t>
            </a:r>
          </a:p>
          <a:p>
            <a:pPr lvl="1"/>
            <a:r>
              <a:rPr lang="en-US" dirty="0"/>
              <a:t>pair-wise scatterplots</a:t>
            </a:r>
          </a:p>
          <a:p>
            <a:pPr lvl="1"/>
            <a:r>
              <a:rPr lang="en-US" dirty="0"/>
              <a:t>parallel coordinates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18978-3F9A-9544-B643-118DA8816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92" y="2207798"/>
            <a:ext cx="4119563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can be aggregated in many different ways</a:t>
            </a:r>
          </a:p>
          <a:p>
            <a:pPr lvl="1"/>
            <a:r>
              <a:rPr lang="en-US" dirty="0"/>
              <a:t>understand the goal!</a:t>
            </a:r>
          </a:p>
          <a:p>
            <a:pPr lvl="1"/>
            <a:r>
              <a:rPr lang="en-US" dirty="0"/>
              <a:t>understand the data!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before modeling!</a:t>
            </a:r>
          </a:p>
          <a:p>
            <a:pPr lvl="1"/>
            <a:endParaRPr lang="en-US" dirty="0"/>
          </a:p>
          <a:p>
            <a:r>
              <a:rPr lang="en-US" dirty="0"/>
              <a:t>Key tool: visualization</a:t>
            </a:r>
          </a:p>
          <a:p>
            <a:pPr lvl="1"/>
            <a:r>
              <a:rPr lang="en-US" dirty="0"/>
              <a:t>heat maps</a:t>
            </a:r>
          </a:p>
          <a:p>
            <a:pPr lvl="1"/>
            <a:r>
              <a:rPr lang="en-US" dirty="0"/>
              <a:t>cross tables</a:t>
            </a:r>
          </a:p>
          <a:p>
            <a:pPr lvl="1"/>
            <a:r>
              <a:rPr lang="en-US" dirty="0"/>
              <a:t>pair-wise scatterplots</a:t>
            </a:r>
          </a:p>
          <a:p>
            <a:pPr lvl="1"/>
            <a:r>
              <a:rPr lang="en-US" dirty="0"/>
              <a:t>parallel coordinates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92" y="2207798"/>
            <a:ext cx="4119563" cy="4119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9478" y="6327361"/>
            <a:ext cx="237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CRISP-DM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57106" y="1656930"/>
            <a:ext cx="6515975" cy="34980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Sicco’s</a:t>
            </a:r>
            <a:r>
              <a:rPr lang="en-US" sz="3600" dirty="0"/>
              <a:t> HMF-rule: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Heat Maps First!</a:t>
            </a:r>
          </a:p>
        </p:txBody>
      </p:sp>
    </p:spTree>
    <p:extLst>
      <p:ext uri="{BB962C8B-B14F-4D97-AF65-F5344CB8AC3E}">
        <p14:creationId xmlns:p14="http://schemas.microsoft.com/office/powerpoint/2010/main" val="1286186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heatmaps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06" y="1403775"/>
            <a:ext cx="6104660" cy="49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92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heatmaps</a:t>
            </a:r>
            <a:r>
              <a:rPr lang="en-US" dirty="0"/>
              <a:t> - malware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1244600"/>
            <a:ext cx="7048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26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heatmaps</a:t>
            </a:r>
            <a:r>
              <a:rPr lang="en-US" dirty="0"/>
              <a:t> - </a:t>
            </a:r>
            <a:r>
              <a:rPr lang="en-US" dirty="0" err="1"/>
              <a:t>ethereum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39363"/>
              </p:ext>
            </p:extLst>
          </p:nvPr>
        </p:nvGraphicFramePr>
        <p:xfrm>
          <a:off x="1635434" y="1219200"/>
          <a:ext cx="7405376" cy="5457025"/>
        </p:xfrm>
        <a:graphic>
          <a:graphicData uri="http://schemas.openxmlformats.org/drawingml/2006/table">
            <a:tbl>
              <a:tblPr/>
              <a:tblGrid>
                <a:gridCol w="33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660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1409994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1410058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1410122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194377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169247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184247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1410262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93520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267550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1410326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93520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267550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1410390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93520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267550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1410390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93520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277680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31750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1423258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294584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174584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1423322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61747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294584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174584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154304</a:t>
                      </a:r>
                    </a:p>
                  </a:txBody>
                  <a:tcPr marL="4921" marR="4921" marT="4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735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A630-D801-D64A-B119-552EA0569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9144000" cy="41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3A7CA4-03C0-8F44-8031-CA9BB963577E}"/>
              </a:ext>
            </a:extLst>
          </p:cNvPr>
          <p:cNvSpPr txBox="1">
            <a:spLocks/>
          </p:cNvSpPr>
          <p:nvPr/>
        </p:nvSpPr>
        <p:spPr bwMode="auto">
          <a:xfrm>
            <a:off x="2106613" y="341313"/>
            <a:ext cx="7037387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1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856060" indent="-85606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314316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6pPr>
            <a:lvl7pPr marL="1771470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7pPr>
            <a:lvl8pPr marL="2228622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8pPr>
            <a:lvl9pPr marL="2685775" indent="-85716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defTabSz="914400"/>
            <a:r>
              <a:rPr lang="en-US" kern="0" dirty="0"/>
              <a:t>The power of heatmaps - fraud</a:t>
            </a:r>
          </a:p>
        </p:txBody>
      </p:sp>
    </p:spTree>
    <p:extLst>
      <p:ext uri="{BB962C8B-B14F-4D97-AF65-F5344CB8AC3E}">
        <p14:creationId xmlns:p14="http://schemas.microsoft.com/office/powerpoint/2010/main" val="303887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to handle carefully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708768"/>
            <a:ext cx="7037657" cy="480990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+mn-lt"/>
              </a:rPr>
              <a:t>simple_journal</a:t>
            </a:r>
            <a:r>
              <a:rPr lang="en-US" sz="1600" dirty="0">
                <a:latin typeface="+mn-lt"/>
              </a:rPr>
              <a:t>: Payment status. </a:t>
            </a:r>
            <a:r>
              <a:rPr lang="en-US" sz="1600" dirty="0" err="1">
                <a:latin typeface="+mn-lt"/>
              </a:rPr>
              <a:t>Authorised</a:t>
            </a:r>
            <a:r>
              <a:rPr lang="en-US" sz="1600" dirty="0">
                <a:latin typeface="+mn-lt"/>
              </a:rPr>
              <a:t> = “transaction approved and no fraud reported”, Refused = “transaction was declined, can be fraud, but can also be insufficient funds, </a:t>
            </a:r>
            <a:r>
              <a:rPr lang="en-US" sz="1600" dirty="0" err="1">
                <a:latin typeface="+mn-lt"/>
              </a:rPr>
              <a:t>etc</a:t>
            </a:r>
            <a:r>
              <a:rPr lang="en-US" sz="1600" dirty="0">
                <a:latin typeface="+mn-lt"/>
              </a:rPr>
              <a:t>”, Chargeback = “transaction was approved, but turned out to be fraud”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en-US" sz="1600" dirty="0" err="1">
                <a:latin typeface="+mn-lt"/>
              </a:rPr>
              <a:t>bookingdate</a:t>
            </a:r>
            <a:r>
              <a:rPr lang="en-US" sz="1600" dirty="0">
                <a:latin typeface="+mn-lt"/>
              </a:rPr>
              <a:t>: only relevant for Chargebacks. Time stamp when the chargeback was reported. During simulation you may only use this knowledge after this date. So for example if on an email address a transaction ended in a chargeback, you can only block that email address after the booking date of the chargeback.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r>
              <a:rPr lang="en-US" sz="1600" dirty="0" err="1">
                <a:latin typeface="+mn-lt"/>
              </a:rPr>
              <a:t>creationdate</a:t>
            </a:r>
            <a:r>
              <a:rPr lang="en-US" sz="1600" dirty="0">
                <a:latin typeface="+mn-lt"/>
              </a:rPr>
              <a:t>: Date of transaction</a:t>
            </a:r>
          </a:p>
        </p:txBody>
      </p:sp>
    </p:spTree>
    <p:extLst>
      <p:ext uri="{BB962C8B-B14F-4D97-AF65-F5344CB8AC3E}">
        <p14:creationId xmlns:p14="http://schemas.microsoft.com/office/powerpoint/2010/main" val="277389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background (from university)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data mining in </a:t>
            </a:r>
            <a:r>
              <a:rPr lang="en-US" dirty="0" err="1"/>
              <a:t>Weka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http://www.cs.waikato.ac.nz/ml/weka/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http://www.sciencedirect.com/science/book/9780123748560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48" y="1194609"/>
            <a:ext cx="2531339" cy="31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9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background (for all)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Great text on learning</a:t>
            </a:r>
          </a:p>
          <a:p>
            <a:pPr marL="0" indent="0">
              <a:buNone/>
            </a:pPr>
            <a:r>
              <a:rPr lang="en-US" dirty="0"/>
              <a:t>from big data</a:t>
            </a:r>
          </a:p>
          <a:p>
            <a:endParaRPr lang="en-US" dirty="0"/>
          </a:p>
          <a:p>
            <a:r>
              <a:rPr lang="en-US" dirty="0"/>
              <a:t>Some content taught</a:t>
            </a:r>
          </a:p>
          <a:p>
            <a:pPr marL="0" indent="0">
              <a:buNone/>
            </a:pPr>
            <a:r>
              <a:rPr lang="en-US" dirty="0"/>
              <a:t>in this course!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http://infolab.stanford.edu/~ullman/mmds/book.pdf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13" y="1417639"/>
            <a:ext cx="2506972" cy="35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15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0,x_1,\ldots,x_T) = p(x_0)&#10;\prod_{t=1}^T p(x_t \;|\; x_{t-1},x_{t-2})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439.875"/>
  <p:tag name="PICTUREFILESIZE" val="185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color[rgb]{0,0,0.3}&#10;\begin{document}&#10;$$ p(x_0,x_1,\ldots,x_T) = p(x_0)&#10;\prod_{t=1}^T p(x_t \;|\; x_{t-1},x_{t-2})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354"/>
  <p:tag name="BOXHEIGHT" val="304"/>
  <p:tag name="BOXFONT" val="10"/>
  <p:tag name="BOXWRAP" val="False"/>
  <p:tag name="WORKAROUNDTRANSPARENCYBUG" val="False"/>
  <p:tag name="ALLOWFONTSUBSTITUTION" val="False"/>
  <p:tag name="BITMAPFORMAT" val="png256"/>
  <p:tag name="ORIGWIDTH" val="439.875"/>
  <p:tag name="PICTUREFILESIZE" val="18584"/>
</p:tagLst>
</file>

<file path=ppt/theme/theme1.xml><?xml version="1.0" encoding="utf-8"?>
<a:theme xmlns:a="http://schemas.openxmlformats.org/drawingml/2006/main" name="TUDELFT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19940</TotalTime>
  <Words>4583</Words>
  <Application>Microsoft Macintosh PowerPoint</Application>
  <PresentationFormat>On-screen Show (4:3)</PresentationFormat>
  <Paragraphs>1364</Paragraphs>
  <Slides>76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Times</vt:lpstr>
      <vt:lpstr>Arial</vt:lpstr>
      <vt:lpstr>Bookman Old Style</vt:lpstr>
      <vt:lpstr>Calibri</vt:lpstr>
      <vt:lpstr>Courier</vt:lpstr>
      <vt:lpstr>Helvetica</vt:lpstr>
      <vt:lpstr>Tahoma</vt:lpstr>
      <vt:lpstr>Times New Roman</vt:lpstr>
      <vt:lpstr>Tw Cen MT</vt:lpstr>
      <vt:lpstr>TUDELFT</vt:lpstr>
      <vt:lpstr>Cyber Data Analytics  CS4035 - 2020 </vt:lpstr>
      <vt:lpstr>Cyber Data Analytics</vt:lpstr>
      <vt:lpstr>Many kinds of models</vt:lpstr>
      <vt:lpstr>ML Taxonomy</vt:lpstr>
      <vt:lpstr>Need more background?</vt:lpstr>
      <vt:lpstr>Free background (for all)</vt:lpstr>
      <vt:lpstr>Free background (from university)</vt:lpstr>
      <vt:lpstr>Free background (from university)</vt:lpstr>
      <vt:lpstr>Free background (for all)</vt:lpstr>
      <vt:lpstr>Tools --- for the labs we use Scikitlearn and Jupyter Notebooks</vt:lpstr>
      <vt:lpstr>Rules</vt:lpstr>
      <vt:lpstr>Communication</vt:lpstr>
      <vt:lpstr>Botnets</vt:lpstr>
      <vt:lpstr>Preventing botnets</vt:lpstr>
      <vt:lpstr>Preventing botnets</vt:lpstr>
      <vt:lpstr>Binary code (Zeus)</vt:lpstr>
      <vt:lpstr>Network traffic (HLUX2)</vt:lpstr>
      <vt:lpstr>Machine learning</vt:lpstr>
      <vt:lpstr>Classic ML fails in cyber security</vt:lpstr>
      <vt:lpstr>Classic ML fails in cyber security</vt:lpstr>
      <vt:lpstr>1. Imbalanced data</vt:lpstr>
      <vt:lpstr>1. Imbalanced data</vt:lpstr>
      <vt:lpstr>Measuring performance</vt:lpstr>
      <vt:lpstr>Measuring performance</vt:lpstr>
      <vt:lpstr>Measuring performance</vt:lpstr>
      <vt:lpstr>Acceptable FP rate: learn a ranker!</vt:lpstr>
      <vt:lpstr>Acceptable FP rate: learn a ranker!</vt:lpstr>
      <vt:lpstr>Acceptable FP rate: learn a ranker!</vt:lpstr>
      <vt:lpstr>Plot values for all thresholds</vt:lpstr>
      <vt:lpstr>2. Data is sequential</vt:lpstr>
      <vt:lpstr>2. Data is sequential</vt:lpstr>
      <vt:lpstr>Sequences unaligned</vt:lpstr>
      <vt:lpstr>Sequence alignment</vt:lpstr>
      <vt:lpstr>Sequence alignment</vt:lpstr>
      <vt:lpstr>In malware packet traces</vt:lpstr>
      <vt:lpstr>3. Data is massive and continuous…</vt:lpstr>
      <vt:lpstr>Problem statement</vt:lpstr>
      <vt:lpstr>Bloom filter</vt:lpstr>
      <vt:lpstr>Bloom filter: a demo</vt:lpstr>
      <vt:lpstr>Bloom filter: how many hashes?</vt:lpstr>
      <vt:lpstr>4. Dealing with opponents</vt:lpstr>
      <vt:lpstr>4. Dealing with opponents</vt:lpstr>
      <vt:lpstr>N-grams</vt:lpstr>
      <vt:lpstr>N-grams</vt:lpstr>
      <vt:lpstr>N-grams</vt:lpstr>
      <vt:lpstr>N-grams</vt:lpstr>
      <vt:lpstr>N-grams</vt:lpstr>
      <vt:lpstr>Binary code (Zeus)</vt:lpstr>
      <vt:lpstr>Why Byte N-grams?</vt:lpstr>
      <vt:lpstr>Network traffic (HLUX2)</vt:lpstr>
      <vt:lpstr>Network traffic (HLUX2)</vt:lpstr>
      <vt:lpstr>Network traffic (HLUX2)</vt:lpstr>
      <vt:lpstr>Profiling network traffic</vt:lpstr>
      <vt:lpstr>A probabilistic model for malware</vt:lpstr>
      <vt:lpstr>A probabilistic model for malware</vt:lpstr>
      <vt:lpstr>A probabilistic model for malware</vt:lpstr>
      <vt:lpstr>Profiling: observed vs expected events</vt:lpstr>
      <vt:lpstr>Results</vt:lpstr>
      <vt:lpstr>Results - anomaly detection</vt:lpstr>
      <vt:lpstr>The privacy issue: record linkage</vt:lpstr>
      <vt:lpstr>Privacy: LEHD data</vt:lpstr>
      <vt:lpstr>Fraction of people in A.S. of size Y</vt:lpstr>
      <vt:lpstr>Classic ML fails in cyber security</vt:lpstr>
      <vt:lpstr>Lab 1 - fraud</vt:lpstr>
      <vt:lpstr>Credit card transaction data</vt:lpstr>
      <vt:lpstr>Credit card transaction data</vt:lpstr>
      <vt:lpstr>Credit card transaction data</vt:lpstr>
      <vt:lpstr>Credit card transaction data</vt:lpstr>
      <vt:lpstr>Credit card transaction data</vt:lpstr>
      <vt:lpstr>Many different views</vt:lpstr>
      <vt:lpstr>Many different views</vt:lpstr>
      <vt:lpstr>Make heatmaps!</vt:lpstr>
      <vt:lpstr>The power of heatmaps - malware</vt:lpstr>
      <vt:lpstr>The power of heatmaps - ethereum</vt:lpstr>
      <vt:lpstr>PowerPoint Presentation</vt:lpstr>
      <vt:lpstr>Variables to handle carefully</vt:lpstr>
    </vt:vector>
  </TitlesOfParts>
  <Manager/>
  <Company>TU Delft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Sicco Verwer</dc:creator>
  <cp:keywords/>
  <dc:description/>
  <cp:lastModifiedBy>Sicco Verwer</cp:lastModifiedBy>
  <cp:revision>262</cp:revision>
  <dcterms:created xsi:type="dcterms:W3CDTF">2016-06-02T19:38:00Z</dcterms:created>
  <dcterms:modified xsi:type="dcterms:W3CDTF">2023-09-19T13:10:31Z</dcterms:modified>
  <cp:category/>
</cp:coreProperties>
</file>